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847" r:id="rId2"/>
    <p:sldId id="845" r:id="rId3"/>
    <p:sldId id="848" r:id="rId4"/>
    <p:sldId id="841" r:id="rId5"/>
    <p:sldId id="836" r:id="rId6"/>
    <p:sldId id="831" r:id="rId7"/>
    <p:sldId id="830" r:id="rId8"/>
    <p:sldId id="832" r:id="rId9"/>
    <p:sldId id="833" r:id="rId10"/>
    <p:sldId id="839" r:id="rId11"/>
    <p:sldId id="842" r:id="rId12"/>
    <p:sldId id="843" r:id="rId13"/>
    <p:sldId id="844" r:id="rId14"/>
    <p:sldId id="257" r:id="rId15"/>
    <p:sldId id="258" r:id="rId16"/>
    <p:sldId id="270" r:id="rId17"/>
    <p:sldId id="838" r:id="rId18"/>
    <p:sldId id="837" r:id="rId19"/>
    <p:sldId id="834" r:id="rId20"/>
    <p:sldId id="840" r:id="rId21"/>
    <p:sldId id="303" r:id="rId22"/>
    <p:sldId id="829" r:id="rId23"/>
    <p:sldId id="301" r:id="rId24"/>
    <p:sldId id="272" r:id="rId25"/>
    <p:sldId id="306" r:id="rId26"/>
    <p:sldId id="274" r:id="rId27"/>
    <p:sldId id="305" r:id="rId28"/>
    <p:sldId id="307" r:id="rId29"/>
    <p:sldId id="772" r:id="rId30"/>
    <p:sldId id="773" r:id="rId31"/>
    <p:sldId id="790" r:id="rId32"/>
    <p:sldId id="814" r:id="rId33"/>
    <p:sldId id="815" r:id="rId34"/>
    <p:sldId id="816" r:id="rId35"/>
    <p:sldId id="256" r:id="rId36"/>
    <p:sldId id="820" r:id="rId37"/>
    <p:sldId id="819" r:id="rId38"/>
    <p:sldId id="822" r:id="rId39"/>
    <p:sldId id="826" r:id="rId40"/>
    <p:sldId id="825" r:id="rId41"/>
    <p:sldId id="824" r:id="rId42"/>
    <p:sldId id="823" r:id="rId43"/>
    <p:sldId id="849" r:id="rId44"/>
    <p:sldId id="850" r:id="rId45"/>
    <p:sldId id="302" r:id="rId46"/>
    <p:sldId id="275" r:id="rId47"/>
    <p:sldId id="277" r:id="rId48"/>
    <p:sldId id="278" r:id="rId49"/>
    <p:sldId id="287" r:id="rId50"/>
    <p:sldId id="282" r:id="rId51"/>
    <p:sldId id="283" r:id="rId52"/>
    <p:sldId id="285" r:id="rId53"/>
    <p:sldId id="288" r:id="rId54"/>
    <p:sldId id="286" r:id="rId55"/>
    <p:sldId id="294" r:id="rId56"/>
    <p:sldId id="293" r:id="rId57"/>
    <p:sldId id="289" r:id="rId58"/>
    <p:sldId id="295" r:id="rId59"/>
    <p:sldId id="298" r:id="rId60"/>
    <p:sldId id="300" r:id="rId61"/>
    <p:sldId id="296" r:id="rId62"/>
    <p:sldId id="29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7"/>
    <p:restoredTop sz="88506"/>
  </p:normalViewPr>
  <p:slideViewPr>
    <p:cSldViewPr snapToGrid="0" snapToObjects="1">
      <p:cViewPr varScale="1">
        <p:scale>
          <a:sx n="87" d="100"/>
          <a:sy n="87" d="100"/>
        </p:scale>
        <p:origin x="208"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CA1D3-527E-7D4A-B1F5-2902897C5FDA}" type="datetimeFigureOut">
              <a:rPr lang="en-US" smtClean="0"/>
              <a:t>5/25/22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85F81-BC11-0E46-9C44-75CC4DC5D183}" type="slidenum">
              <a:rPr lang="en-US" smtClean="0"/>
              <a:t>‹#›</a:t>
            </a:fld>
            <a:endParaRPr lang="en-US"/>
          </a:p>
        </p:txBody>
      </p:sp>
    </p:spTree>
    <p:extLst>
      <p:ext uri="{BB962C8B-B14F-4D97-AF65-F5344CB8AC3E}">
        <p14:creationId xmlns:p14="http://schemas.microsoft.com/office/powerpoint/2010/main" val="296648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5</a:t>
            </a:fld>
            <a:endParaRPr lang="en-US"/>
          </a:p>
        </p:txBody>
      </p:sp>
    </p:spTree>
    <p:extLst>
      <p:ext uri="{BB962C8B-B14F-4D97-AF65-F5344CB8AC3E}">
        <p14:creationId xmlns:p14="http://schemas.microsoft.com/office/powerpoint/2010/main" val="9517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roosting correlations of other months?</a:t>
            </a:r>
          </a:p>
        </p:txBody>
      </p:sp>
      <p:sp>
        <p:nvSpPr>
          <p:cNvPr id="4" name="Slide Number Placeholder 3"/>
          <p:cNvSpPr>
            <a:spLocks noGrp="1"/>
          </p:cNvSpPr>
          <p:nvPr>
            <p:ph type="sldNum" sz="quarter" idx="5"/>
          </p:nvPr>
        </p:nvSpPr>
        <p:spPr/>
        <p:txBody>
          <a:bodyPr/>
          <a:lstStyle/>
          <a:p>
            <a:fld id="{B529A654-7C0D-D840-959D-80CE39FE780A}" type="slidenum">
              <a:rPr lang="en-US" smtClean="0"/>
              <a:t>25</a:t>
            </a:fld>
            <a:endParaRPr lang="en-US"/>
          </a:p>
        </p:txBody>
      </p:sp>
    </p:spTree>
    <p:extLst>
      <p:ext uri="{BB962C8B-B14F-4D97-AF65-F5344CB8AC3E}">
        <p14:creationId xmlns:p14="http://schemas.microsoft.com/office/powerpoint/2010/main" val="4146776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monthly?</a:t>
            </a:r>
          </a:p>
        </p:txBody>
      </p:sp>
      <p:sp>
        <p:nvSpPr>
          <p:cNvPr id="4" name="Slide Number Placeholder 3"/>
          <p:cNvSpPr>
            <a:spLocks noGrp="1"/>
          </p:cNvSpPr>
          <p:nvPr>
            <p:ph type="sldNum" sz="quarter" idx="5"/>
          </p:nvPr>
        </p:nvSpPr>
        <p:spPr/>
        <p:txBody>
          <a:bodyPr/>
          <a:lstStyle/>
          <a:p>
            <a:fld id="{54CDC6FA-038D-274E-9AA3-91132361AEBD}" type="slidenum">
              <a:rPr lang="en-US" smtClean="0"/>
              <a:t>31</a:t>
            </a:fld>
            <a:endParaRPr lang="en-US"/>
          </a:p>
        </p:txBody>
      </p:sp>
    </p:spTree>
    <p:extLst>
      <p:ext uri="{BB962C8B-B14F-4D97-AF65-F5344CB8AC3E}">
        <p14:creationId xmlns:p14="http://schemas.microsoft.com/office/powerpoint/2010/main" val="136250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 24- </a:t>
            </a:r>
          </a:p>
          <a:p>
            <a:r>
              <a:rPr lang="en-US" dirty="0"/>
              <a:t>October 8</a:t>
            </a:r>
          </a:p>
        </p:txBody>
      </p:sp>
      <p:sp>
        <p:nvSpPr>
          <p:cNvPr id="4" name="Slide Number Placeholder 3"/>
          <p:cNvSpPr>
            <a:spLocks noGrp="1"/>
          </p:cNvSpPr>
          <p:nvPr>
            <p:ph type="sldNum" sz="quarter" idx="5"/>
          </p:nvPr>
        </p:nvSpPr>
        <p:spPr/>
        <p:txBody>
          <a:bodyPr/>
          <a:lstStyle/>
          <a:p>
            <a:fld id="{54CDC6FA-038D-274E-9AA3-91132361AEBD}" type="slidenum">
              <a:rPr lang="en-US" smtClean="0"/>
              <a:t>32</a:t>
            </a:fld>
            <a:endParaRPr lang="en-US"/>
          </a:p>
        </p:txBody>
      </p:sp>
    </p:spTree>
    <p:extLst>
      <p:ext uri="{BB962C8B-B14F-4D97-AF65-F5344CB8AC3E}">
        <p14:creationId xmlns:p14="http://schemas.microsoft.com/office/powerpoint/2010/main" val="1930244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499*299 = </a:t>
            </a:r>
          </a:p>
          <a:p>
            <a:r>
              <a:rPr lang="en-US" dirty="0"/>
              <a:t>500 </a:t>
            </a:r>
          </a:p>
        </p:txBody>
      </p:sp>
      <p:sp>
        <p:nvSpPr>
          <p:cNvPr id="4" name="Slide Number Placeholder 3"/>
          <p:cNvSpPr>
            <a:spLocks noGrp="1"/>
          </p:cNvSpPr>
          <p:nvPr>
            <p:ph type="sldNum" sz="quarter" idx="5"/>
          </p:nvPr>
        </p:nvSpPr>
        <p:spPr/>
        <p:txBody>
          <a:bodyPr/>
          <a:lstStyle/>
          <a:p>
            <a:fld id="{54CDC6FA-038D-274E-9AA3-91132361AEBD}" type="slidenum">
              <a:rPr lang="en-US" smtClean="0"/>
              <a:t>33</a:t>
            </a:fld>
            <a:endParaRPr lang="en-US"/>
          </a:p>
        </p:txBody>
      </p:sp>
    </p:spTree>
    <p:extLst>
      <p:ext uri="{BB962C8B-B14F-4D97-AF65-F5344CB8AC3E}">
        <p14:creationId xmlns:p14="http://schemas.microsoft.com/office/powerpoint/2010/main" val="156695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Midlatitude jet stream impact on fall monarch migration success</a:t>
            </a:r>
          </a:p>
        </p:txBody>
      </p:sp>
      <p:sp>
        <p:nvSpPr>
          <p:cNvPr id="4" name="Slide Number Placeholder 3"/>
          <p:cNvSpPr>
            <a:spLocks noGrp="1"/>
          </p:cNvSpPr>
          <p:nvPr>
            <p:ph type="sldNum" sz="quarter" idx="5"/>
          </p:nvPr>
        </p:nvSpPr>
        <p:spPr/>
        <p:txBody>
          <a:bodyPr/>
          <a:lstStyle/>
          <a:p>
            <a:fld id="{4D22156F-2467-1349-9CAD-E1F444E5B121}" type="slidenum">
              <a:rPr lang="en-US" smtClean="0"/>
              <a:t>37</a:t>
            </a:fld>
            <a:endParaRPr lang="en-US"/>
          </a:p>
        </p:txBody>
      </p:sp>
    </p:spTree>
    <p:extLst>
      <p:ext uri="{BB962C8B-B14F-4D97-AF65-F5344CB8AC3E}">
        <p14:creationId xmlns:p14="http://schemas.microsoft.com/office/powerpoint/2010/main" val="3450043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with each other- stronger take average and correlate w overwintering acreage!</a:t>
            </a:r>
          </a:p>
          <a:p>
            <a:r>
              <a:rPr lang="en-US" dirty="0"/>
              <a:t>	Detrend Fall Roost</a:t>
            </a:r>
          </a:p>
        </p:txBody>
      </p:sp>
      <p:sp>
        <p:nvSpPr>
          <p:cNvPr id="4" name="Slide Number Placeholder 3"/>
          <p:cNvSpPr>
            <a:spLocks noGrp="1"/>
          </p:cNvSpPr>
          <p:nvPr>
            <p:ph type="sldNum" sz="quarter" idx="5"/>
          </p:nvPr>
        </p:nvSpPr>
        <p:spPr/>
        <p:txBody>
          <a:bodyPr/>
          <a:lstStyle/>
          <a:p>
            <a:fld id="{B529A654-7C0D-D840-959D-80CE39FE780A}" type="slidenum">
              <a:rPr lang="en-US" smtClean="0"/>
              <a:t>51</a:t>
            </a:fld>
            <a:endParaRPr lang="en-US"/>
          </a:p>
        </p:txBody>
      </p:sp>
    </p:spTree>
    <p:extLst>
      <p:ext uri="{BB962C8B-B14F-4D97-AF65-F5344CB8AC3E}">
        <p14:creationId xmlns:p14="http://schemas.microsoft.com/office/powerpoint/2010/main" val="475839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Peak and Roost data clustered in the 80 and 73-68 range? (I think so!)</a:t>
            </a:r>
          </a:p>
          <a:p>
            <a:r>
              <a:rPr lang="en-US" dirty="0"/>
              <a:t>Average of both</a:t>
            </a:r>
          </a:p>
          <a:p>
            <a:r>
              <a:rPr lang="en-US" dirty="0"/>
              <a:t>Constraining latitude* longitude bounds  next step</a:t>
            </a:r>
          </a:p>
        </p:txBody>
      </p:sp>
      <p:sp>
        <p:nvSpPr>
          <p:cNvPr id="4" name="Slide Number Placeholder 3"/>
          <p:cNvSpPr>
            <a:spLocks noGrp="1"/>
          </p:cNvSpPr>
          <p:nvPr>
            <p:ph type="sldNum" sz="quarter" idx="5"/>
          </p:nvPr>
        </p:nvSpPr>
        <p:spPr/>
        <p:txBody>
          <a:bodyPr/>
          <a:lstStyle/>
          <a:p>
            <a:fld id="{B529A654-7C0D-D840-959D-80CE39FE780A}" type="slidenum">
              <a:rPr lang="en-US" smtClean="0"/>
              <a:t>52</a:t>
            </a:fld>
            <a:endParaRPr lang="en-US"/>
          </a:p>
        </p:txBody>
      </p:sp>
    </p:spTree>
    <p:extLst>
      <p:ext uri="{BB962C8B-B14F-4D97-AF65-F5344CB8AC3E}">
        <p14:creationId xmlns:p14="http://schemas.microsoft.com/office/powerpoint/2010/main" val="37189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53</a:t>
            </a:fld>
            <a:endParaRPr lang="en-US"/>
          </a:p>
        </p:txBody>
      </p:sp>
    </p:spTree>
    <p:extLst>
      <p:ext uri="{BB962C8B-B14F-4D97-AF65-F5344CB8AC3E}">
        <p14:creationId xmlns:p14="http://schemas.microsoft.com/office/powerpoint/2010/main" val="1373572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56</a:t>
            </a:fld>
            <a:endParaRPr lang="en-US"/>
          </a:p>
        </p:txBody>
      </p:sp>
    </p:spTree>
    <p:extLst>
      <p:ext uri="{BB962C8B-B14F-4D97-AF65-F5344CB8AC3E}">
        <p14:creationId xmlns:p14="http://schemas.microsoft.com/office/powerpoint/2010/main" val="196333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instrument of doom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6</a:t>
            </a:fld>
            <a:endParaRPr lang="en-US"/>
          </a:p>
        </p:txBody>
      </p:sp>
    </p:spTree>
    <p:extLst>
      <p:ext uri="{BB962C8B-B14F-4D97-AF65-F5344CB8AC3E}">
        <p14:creationId xmlns:p14="http://schemas.microsoft.com/office/powerpoint/2010/main" val="245569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7</a:t>
            </a:fld>
            <a:endParaRPr lang="en-US"/>
          </a:p>
        </p:txBody>
      </p:sp>
    </p:spTree>
    <p:extLst>
      <p:ext uri="{BB962C8B-B14F-4D97-AF65-F5344CB8AC3E}">
        <p14:creationId xmlns:p14="http://schemas.microsoft.com/office/powerpoint/2010/main" val="7329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manifestation of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8</a:t>
            </a:fld>
            <a:endParaRPr lang="en-US"/>
          </a:p>
        </p:txBody>
      </p:sp>
    </p:spTree>
    <p:extLst>
      <p:ext uri="{BB962C8B-B14F-4D97-AF65-F5344CB8AC3E}">
        <p14:creationId xmlns:p14="http://schemas.microsoft.com/office/powerpoint/2010/main" val="22182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9</a:t>
            </a:fld>
            <a:endParaRPr lang="en-US"/>
          </a:p>
        </p:txBody>
      </p:sp>
    </p:spTree>
    <p:extLst>
      <p:ext uri="{BB962C8B-B14F-4D97-AF65-F5344CB8AC3E}">
        <p14:creationId xmlns:p14="http://schemas.microsoft.com/office/powerpoint/2010/main" val="126180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August? August roost?</a:t>
            </a:r>
          </a:p>
          <a:p>
            <a:r>
              <a:rPr lang="en-US" dirty="0"/>
              <a:t>subtle changes</a:t>
            </a:r>
          </a:p>
          <a:p>
            <a:r>
              <a:rPr lang="en-US" dirty="0"/>
              <a:t>(supp) </a:t>
            </a:r>
          </a:p>
        </p:txBody>
      </p:sp>
      <p:sp>
        <p:nvSpPr>
          <p:cNvPr id="4" name="Slide Number Placeholder 3"/>
          <p:cNvSpPr>
            <a:spLocks noGrp="1"/>
          </p:cNvSpPr>
          <p:nvPr>
            <p:ph type="sldNum" sz="quarter" idx="5"/>
          </p:nvPr>
        </p:nvSpPr>
        <p:spPr/>
        <p:txBody>
          <a:bodyPr/>
          <a:lstStyle/>
          <a:p>
            <a:fld id="{C3185F81-BC11-0E46-9C44-75CC4DC5D183}" type="slidenum">
              <a:rPr lang="en-US" smtClean="0"/>
              <a:t>13</a:t>
            </a:fld>
            <a:endParaRPr lang="en-US"/>
          </a:p>
        </p:txBody>
      </p:sp>
    </p:spTree>
    <p:extLst>
      <p:ext uri="{BB962C8B-B14F-4D97-AF65-F5344CB8AC3E}">
        <p14:creationId xmlns:p14="http://schemas.microsoft.com/office/powerpoint/2010/main" val="13853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1981-2019 0.1-degree NOAA/NCEI CDR NDVI analysis home processed aggregated to September-October (would be best if I could parcel up that time sequence (mid-September to late October?) </a:t>
            </a:r>
          </a:p>
          <a:p>
            <a:r>
              <a:rPr lang="en-US" dirty="0"/>
              <a:t>Now re-running for September jet index from -105 to -97.5 (255-262.5) (composite of southern most averaged </a:t>
            </a:r>
            <a:r>
              <a:rPr lang="en-US" dirty="0" err="1"/>
              <a:t>spetember</a:t>
            </a:r>
            <a:r>
              <a:rPr lang="en-US" dirty="0"/>
              <a:t>-central jet streams </a:t>
            </a:r>
          </a:p>
          <a:p>
            <a:r>
              <a:rPr lang="en-US" dirty="0"/>
              <a:t>composite vs correlation?</a:t>
            </a:r>
          </a:p>
        </p:txBody>
      </p:sp>
      <p:sp>
        <p:nvSpPr>
          <p:cNvPr id="4" name="Slide Number Placeholder 3"/>
          <p:cNvSpPr>
            <a:spLocks noGrp="1"/>
          </p:cNvSpPr>
          <p:nvPr>
            <p:ph type="sldNum" sz="quarter" idx="5"/>
          </p:nvPr>
        </p:nvSpPr>
        <p:spPr/>
        <p:txBody>
          <a:bodyPr/>
          <a:lstStyle/>
          <a:p>
            <a:fld id="{C3185F81-BC11-0E46-9C44-75CC4DC5D183}" type="slidenum">
              <a:rPr lang="en-US" smtClean="0"/>
              <a:t>14</a:t>
            </a:fld>
            <a:endParaRPr lang="en-US"/>
          </a:p>
        </p:txBody>
      </p:sp>
    </p:spTree>
    <p:extLst>
      <p:ext uri="{BB962C8B-B14F-4D97-AF65-F5344CB8AC3E}">
        <p14:creationId xmlns:p14="http://schemas.microsoft.com/office/powerpoint/2010/main" val="371485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17</a:t>
            </a:fld>
            <a:endParaRPr lang="en-US"/>
          </a:p>
        </p:txBody>
      </p:sp>
    </p:spTree>
    <p:extLst>
      <p:ext uri="{BB962C8B-B14F-4D97-AF65-F5344CB8AC3E}">
        <p14:creationId xmlns:p14="http://schemas.microsoft.com/office/powerpoint/2010/main" val="1186998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Contains UK Butterfly Monitoring Scheme (UKBMS) data © copyright and database right Butterfly Conservation, the Centre for Ecology &amp; Hydrology, British Trust for Ornithology, and the Joint Nature Conservation Committee</a:t>
            </a:r>
          </a:p>
        </p:txBody>
      </p:sp>
      <p:sp>
        <p:nvSpPr>
          <p:cNvPr id="4" name="Slide Number Placeholder 3"/>
          <p:cNvSpPr>
            <a:spLocks noGrp="1"/>
          </p:cNvSpPr>
          <p:nvPr>
            <p:ph type="sldNum" sz="quarter" idx="5"/>
          </p:nvPr>
        </p:nvSpPr>
        <p:spPr/>
        <p:txBody>
          <a:bodyPr/>
          <a:lstStyle/>
          <a:p>
            <a:fld id="{C3185F81-BC11-0E46-9C44-75CC4DC5D183}" type="slidenum">
              <a:rPr lang="en-US" smtClean="0"/>
              <a:t>18</a:t>
            </a:fld>
            <a:endParaRPr lang="en-US"/>
          </a:p>
        </p:txBody>
      </p:sp>
    </p:spTree>
    <p:extLst>
      <p:ext uri="{BB962C8B-B14F-4D97-AF65-F5344CB8AC3E}">
        <p14:creationId xmlns:p14="http://schemas.microsoft.com/office/powerpoint/2010/main" val="375120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FC6E-3D20-074A-9E68-0C105CB3C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BC7F9D-6D7A-634E-8C57-EF4691F9B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C303D-F91A-704B-9FF5-371F04FEE4F4}"/>
              </a:ext>
            </a:extLst>
          </p:cNvPr>
          <p:cNvSpPr>
            <a:spLocks noGrp="1"/>
          </p:cNvSpPr>
          <p:nvPr>
            <p:ph type="dt" sz="half" idx="10"/>
          </p:nvPr>
        </p:nvSpPr>
        <p:spPr/>
        <p:txBody>
          <a:bodyPr/>
          <a:lstStyle/>
          <a:p>
            <a:fld id="{A6F7E7F6-633F-DE4C-B7A2-AECC4F125EE0}" type="datetimeFigureOut">
              <a:rPr lang="en-US" smtClean="0"/>
              <a:t>5/25/22</a:t>
            </a:fld>
            <a:endParaRPr lang="en-US"/>
          </a:p>
        </p:txBody>
      </p:sp>
      <p:sp>
        <p:nvSpPr>
          <p:cNvPr id="5" name="Footer Placeholder 4">
            <a:extLst>
              <a:ext uri="{FF2B5EF4-FFF2-40B4-BE49-F238E27FC236}">
                <a16:creationId xmlns:a16="http://schemas.microsoft.com/office/drawing/2014/main" id="{2C6DE5B7-3EAD-6143-B6CD-C9307E1A2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8373D-26B2-FA42-9BD9-711A9639293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02919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5297-F261-0440-966C-A17614565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2C359-E2B0-674E-AFBE-6E633C6C5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5529D-B69D-6C4E-8612-EF74E5924338}"/>
              </a:ext>
            </a:extLst>
          </p:cNvPr>
          <p:cNvSpPr>
            <a:spLocks noGrp="1"/>
          </p:cNvSpPr>
          <p:nvPr>
            <p:ph type="dt" sz="half" idx="10"/>
          </p:nvPr>
        </p:nvSpPr>
        <p:spPr/>
        <p:txBody>
          <a:bodyPr/>
          <a:lstStyle/>
          <a:p>
            <a:fld id="{A6F7E7F6-633F-DE4C-B7A2-AECC4F125EE0}" type="datetimeFigureOut">
              <a:rPr lang="en-US" smtClean="0"/>
              <a:t>5/25/22</a:t>
            </a:fld>
            <a:endParaRPr lang="en-US"/>
          </a:p>
        </p:txBody>
      </p:sp>
      <p:sp>
        <p:nvSpPr>
          <p:cNvPr id="5" name="Footer Placeholder 4">
            <a:extLst>
              <a:ext uri="{FF2B5EF4-FFF2-40B4-BE49-F238E27FC236}">
                <a16:creationId xmlns:a16="http://schemas.microsoft.com/office/drawing/2014/main" id="{8566B1B1-DE6D-BE46-A843-290DF7E34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9F3A5-3DB2-284A-8FF3-92D07C61597C}"/>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68197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3C960-D51B-454E-9EC1-4EB3ECA3D9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03AC0-8EA0-4445-90BD-C10EEC872B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61AB5-6FBA-4F46-9FDA-990E01674905}"/>
              </a:ext>
            </a:extLst>
          </p:cNvPr>
          <p:cNvSpPr>
            <a:spLocks noGrp="1"/>
          </p:cNvSpPr>
          <p:nvPr>
            <p:ph type="dt" sz="half" idx="10"/>
          </p:nvPr>
        </p:nvSpPr>
        <p:spPr/>
        <p:txBody>
          <a:bodyPr/>
          <a:lstStyle/>
          <a:p>
            <a:fld id="{A6F7E7F6-633F-DE4C-B7A2-AECC4F125EE0}" type="datetimeFigureOut">
              <a:rPr lang="en-US" smtClean="0"/>
              <a:t>5/25/22</a:t>
            </a:fld>
            <a:endParaRPr lang="en-US"/>
          </a:p>
        </p:txBody>
      </p:sp>
      <p:sp>
        <p:nvSpPr>
          <p:cNvPr id="5" name="Footer Placeholder 4">
            <a:extLst>
              <a:ext uri="{FF2B5EF4-FFF2-40B4-BE49-F238E27FC236}">
                <a16:creationId xmlns:a16="http://schemas.microsoft.com/office/drawing/2014/main" id="{6C16DE88-FBC2-3E43-A970-9DBAAE807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AC19-7E08-5145-B2AE-34FA695714C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42815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0DE-0866-1B4B-94F7-52E90191F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EBEE1-301B-7A41-8B3E-1E4292209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DBA0E-33FD-E946-9107-07C7523B7C47}"/>
              </a:ext>
            </a:extLst>
          </p:cNvPr>
          <p:cNvSpPr>
            <a:spLocks noGrp="1"/>
          </p:cNvSpPr>
          <p:nvPr>
            <p:ph type="dt" sz="half" idx="10"/>
          </p:nvPr>
        </p:nvSpPr>
        <p:spPr/>
        <p:txBody>
          <a:bodyPr/>
          <a:lstStyle/>
          <a:p>
            <a:fld id="{A6F7E7F6-633F-DE4C-B7A2-AECC4F125EE0}" type="datetimeFigureOut">
              <a:rPr lang="en-US" smtClean="0"/>
              <a:t>5/25/22</a:t>
            </a:fld>
            <a:endParaRPr lang="en-US"/>
          </a:p>
        </p:txBody>
      </p:sp>
      <p:sp>
        <p:nvSpPr>
          <p:cNvPr id="5" name="Footer Placeholder 4">
            <a:extLst>
              <a:ext uri="{FF2B5EF4-FFF2-40B4-BE49-F238E27FC236}">
                <a16:creationId xmlns:a16="http://schemas.microsoft.com/office/drawing/2014/main" id="{C7D29951-1D72-5047-9880-01A277902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D33D2-3A1E-BA4E-AA45-818DFA6DDA12}"/>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24039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62A8-BCAF-1040-A1FE-E01BDD97D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5489A-F87F-D443-80A7-8D4186B45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8BA87-27A4-0F4B-8440-B69221A66482}"/>
              </a:ext>
            </a:extLst>
          </p:cNvPr>
          <p:cNvSpPr>
            <a:spLocks noGrp="1"/>
          </p:cNvSpPr>
          <p:nvPr>
            <p:ph type="dt" sz="half" idx="10"/>
          </p:nvPr>
        </p:nvSpPr>
        <p:spPr/>
        <p:txBody>
          <a:bodyPr/>
          <a:lstStyle/>
          <a:p>
            <a:fld id="{A6F7E7F6-633F-DE4C-B7A2-AECC4F125EE0}" type="datetimeFigureOut">
              <a:rPr lang="en-US" smtClean="0"/>
              <a:t>5/25/22</a:t>
            </a:fld>
            <a:endParaRPr lang="en-US"/>
          </a:p>
        </p:txBody>
      </p:sp>
      <p:sp>
        <p:nvSpPr>
          <p:cNvPr id="5" name="Footer Placeholder 4">
            <a:extLst>
              <a:ext uri="{FF2B5EF4-FFF2-40B4-BE49-F238E27FC236}">
                <a16:creationId xmlns:a16="http://schemas.microsoft.com/office/drawing/2014/main" id="{8F5646B9-5CD5-1A44-BA78-15B154540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49F35-3335-4A48-AF17-C91427B9AFD8}"/>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8103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0AD6-E821-724C-9AD6-261971875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7CE1D-DE05-934C-8D98-EE01F260FE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2395D-F299-6540-9FE4-731B3E3845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938D5-2E3C-E64E-82F0-F21EE9E50B20}"/>
              </a:ext>
            </a:extLst>
          </p:cNvPr>
          <p:cNvSpPr>
            <a:spLocks noGrp="1"/>
          </p:cNvSpPr>
          <p:nvPr>
            <p:ph type="dt" sz="half" idx="10"/>
          </p:nvPr>
        </p:nvSpPr>
        <p:spPr/>
        <p:txBody>
          <a:bodyPr/>
          <a:lstStyle/>
          <a:p>
            <a:fld id="{A6F7E7F6-633F-DE4C-B7A2-AECC4F125EE0}" type="datetimeFigureOut">
              <a:rPr lang="en-US" smtClean="0"/>
              <a:t>5/25/22</a:t>
            </a:fld>
            <a:endParaRPr lang="en-US"/>
          </a:p>
        </p:txBody>
      </p:sp>
      <p:sp>
        <p:nvSpPr>
          <p:cNvPr id="6" name="Footer Placeholder 5">
            <a:extLst>
              <a:ext uri="{FF2B5EF4-FFF2-40B4-BE49-F238E27FC236}">
                <a16:creationId xmlns:a16="http://schemas.microsoft.com/office/drawing/2014/main" id="{E8E90C06-BE3A-6B4A-80D6-2AC2B0C63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57AA3-708E-CF49-AF9D-9EE618BF0583}"/>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91470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F846-4D62-CC43-BB7A-63E81045EE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80738-E303-104F-8468-48E425854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1D7546-6217-104E-923F-64A0B7CF6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B9BD5-4AED-0B49-88B6-6C20A3693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DE7CB-2D11-B94F-BCED-38CE93C66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B32F7-70FF-C644-9BBA-454F1BCDF3F2}"/>
              </a:ext>
            </a:extLst>
          </p:cNvPr>
          <p:cNvSpPr>
            <a:spLocks noGrp="1"/>
          </p:cNvSpPr>
          <p:nvPr>
            <p:ph type="dt" sz="half" idx="10"/>
          </p:nvPr>
        </p:nvSpPr>
        <p:spPr/>
        <p:txBody>
          <a:bodyPr/>
          <a:lstStyle/>
          <a:p>
            <a:fld id="{A6F7E7F6-633F-DE4C-B7A2-AECC4F125EE0}" type="datetimeFigureOut">
              <a:rPr lang="en-US" smtClean="0"/>
              <a:t>5/25/22</a:t>
            </a:fld>
            <a:endParaRPr lang="en-US"/>
          </a:p>
        </p:txBody>
      </p:sp>
      <p:sp>
        <p:nvSpPr>
          <p:cNvPr id="8" name="Footer Placeholder 7">
            <a:extLst>
              <a:ext uri="{FF2B5EF4-FFF2-40B4-BE49-F238E27FC236}">
                <a16:creationId xmlns:a16="http://schemas.microsoft.com/office/drawing/2014/main" id="{DE7EAE67-EA8B-2E45-AFD7-F37976E86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2E91D-C75B-EE40-9B5B-44B7E988635D}"/>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54111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FC19-BC0D-E545-BBED-86FFE676C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CAB8D-4671-7A4B-93ED-92FFDE1AA58A}"/>
              </a:ext>
            </a:extLst>
          </p:cNvPr>
          <p:cNvSpPr>
            <a:spLocks noGrp="1"/>
          </p:cNvSpPr>
          <p:nvPr>
            <p:ph type="dt" sz="half" idx="10"/>
          </p:nvPr>
        </p:nvSpPr>
        <p:spPr/>
        <p:txBody>
          <a:bodyPr/>
          <a:lstStyle/>
          <a:p>
            <a:fld id="{A6F7E7F6-633F-DE4C-B7A2-AECC4F125EE0}" type="datetimeFigureOut">
              <a:rPr lang="en-US" smtClean="0"/>
              <a:t>5/25/22</a:t>
            </a:fld>
            <a:endParaRPr lang="en-US"/>
          </a:p>
        </p:txBody>
      </p:sp>
      <p:sp>
        <p:nvSpPr>
          <p:cNvPr id="4" name="Footer Placeholder 3">
            <a:extLst>
              <a:ext uri="{FF2B5EF4-FFF2-40B4-BE49-F238E27FC236}">
                <a16:creationId xmlns:a16="http://schemas.microsoft.com/office/drawing/2014/main" id="{70EFF3FA-69AA-D444-8FC1-A5909D828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8690AB-297D-8A42-9545-E20686E2167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93154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D3D4-E81F-984E-BF6F-64B2428842DD}"/>
              </a:ext>
            </a:extLst>
          </p:cNvPr>
          <p:cNvSpPr>
            <a:spLocks noGrp="1"/>
          </p:cNvSpPr>
          <p:nvPr>
            <p:ph type="dt" sz="half" idx="10"/>
          </p:nvPr>
        </p:nvSpPr>
        <p:spPr/>
        <p:txBody>
          <a:bodyPr/>
          <a:lstStyle/>
          <a:p>
            <a:fld id="{A6F7E7F6-633F-DE4C-B7A2-AECC4F125EE0}" type="datetimeFigureOut">
              <a:rPr lang="en-US" smtClean="0"/>
              <a:t>5/25/22</a:t>
            </a:fld>
            <a:endParaRPr lang="en-US"/>
          </a:p>
        </p:txBody>
      </p:sp>
      <p:sp>
        <p:nvSpPr>
          <p:cNvPr id="3" name="Footer Placeholder 2">
            <a:extLst>
              <a:ext uri="{FF2B5EF4-FFF2-40B4-BE49-F238E27FC236}">
                <a16:creationId xmlns:a16="http://schemas.microsoft.com/office/drawing/2014/main" id="{E61A62FF-8C11-9D47-BB0F-93F57FFE0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E0401-F93A-6648-AD0E-25ED7D22846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939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3B81-DC7F-2B4F-9D6C-56FD4FC25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78F0E-9743-F645-8A14-24C185921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AE84A-2C2B-AC44-869C-25218403D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2DCA3-3B9B-2948-8861-E7BAFAFC1810}"/>
              </a:ext>
            </a:extLst>
          </p:cNvPr>
          <p:cNvSpPr>
            <a:spLocks noGrp="1"/>
          </p:cNvSpPr>
          <p:nvPr>
            <p:ph type="dt" sz="half" idx="10"/>
          </p:nvPr>
        </p:nvSpPr>
        <p:spPr/>
        <p:txBody>
          <a:bodyPr/>
          <a:lstStyle/>
          <a:p>
            <a:fld id="{A6F7E7F6-633F-DE4C-B7A2-AECC4F125EE0}" type="datetimeFigureOut">
              <a:rPr lang="en-US" smtClean="0"/>
              <a:t>5/25/22</a:t>
            </a:fld>
            <a:endParaRPr lang="en-US"/>
          </a:p>
        </p:txBody>
      </p:sp>
      <p:sp>
        <p:nvSpPr>
          <p:cNvPr id="6" name="Footer Placeholder 5">
            <a:extLst>
              <a:ext uri="{FF2B5EF4-FFF2-40B4-BE49-F238E27FC236}">
                <a16:creationId xmlns:a16="http://schemas.microsoft.com/office/drawing/2014/main" id="{6D5E82D6-4FF6-EF44-89DA-69E641985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9AEE8-227A-CC44-AB7E-C84D647AABDA}"/>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7674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A39C-BF09-7C4B-9E84-2EC0BF7BA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E7B2A-8DDE-A34C-B4F1-D6F4C7DD0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27AE20-EF03-0E4E-A2E9-E08EFAFBC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EE51E-9DB4-C045-B70F-2269758F592A}"/>
              </a:ext>
            </a:extLst>
          </p:cNvPr>
          <p:cNvSpPr>
            <a:spLocks noGrp="1"/>
          </p:cNvSpPr>
          <p:nvPr>
            <p:ph type="dt" sz="half" idx="10"/>
          </p:nvPr>
        </p:nvSpPr>
        <p:spPr/>
        <p:txBody>
          <a:bodyPr/>
          <a:lstStyle/>
          <a:p>
            <a:fld id="{A6F7E7F6-633F-DE4C-B7A2-AECC4F125EE0}" type="datetimeFigureOut">
              <a:rPr lang="en-US" smtClean="0"/>
              <a:t>5/25/22</a:t>
            </a:fld>
            <a:endParaRPr lang="en-US"/>
          </a:p>
        </p:txBody>
      </p:sp>
      <p:sp>
        <p:nvSpPr>
          <p:cNvPr id="6" name="Footer Placeholder 5">
            <a:extLst>
              <a:ext uri="{FF2B5EF4-FFF2-40B4-BE49-F238E27FC236}">
                <a16:creationId xmlns:a16="http://schemas.microsoft.com/office/drawing/2014/main" id="{8934C61E-C168-A541-AE87-9FD30E73E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6A749-FB21-E84E-A5E3-49411B65C175}"/>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6407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E5652-E25E-8545-880F-275B2B82F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296E0-7925-9746-98A4-35BD69CCD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E9B31-8098-B646-AB96-D6F59B654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7E7F6-633F-DE4C-B7A2-AECC4F125EE0}" type="datetimeFigureOut">
              <a:rPr lang="en-US" smtClean="0"/>
              <a:t>5/25/22</a:t>
            </a:fld>
            <a:endParaRPr lang="en-US"/>
          </a:p>
        </p:txBody>
      </p:sp>
      <p:sp>
        <p:nvSpPr>
          <p:cNvPr id="5" name="Footer Placeholder 4">
            <a:extLst>
              <a:ext uri="{FF2B5EF4-FFF2-40B4-BE49-F238E27FC236}">
                <a16:creationId xmlns:a16="http://schemas.microsoft.com/office/drawing/2014/main" id="{F73A375E-1EA3-624C-BAFE-8A587175C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1FF03-CA3A-2E41-9670-07C6CEE17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36264-CB08-A544-91A1-EDEC4C02177E}" type="slidenum">
              <a:rPr lang="en-US" smtClean="0"/>
              <a:t>‹#›</a:t>
            </a:fld>
            <a:endParaRPr lang="en-US"/>
          </a:p>
        </p:txBody>
      </p:sp>
    </p:spTree>
    <p:extLst>
      <p:ext uri="{BB962C8B-B14F-4D97-AF65-F5344CB8AC3E}">
        <p14:creationId xmlns:p14="http://schemas.microsoft.com/office/powerpoint/2010/main" val="230091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hyperlink" Target="https://doi.org/10.15468/dl.s8phbx"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hyperlink" Target="https://www.nature.com/articles/s41467-017-02699-3"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journeynorth.org/sighting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doi.org/10.15468/dl.r9g884"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56.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3" Type="http://schemas.openxmlformats.org/officeDocument/2006/relationships/image" Target="../media/image14.png"/><Relationship Id="rId7" Type="http://schemas.openxmlformats.org/officeDocument/2006/relationships/image" Target="../media/image89.png"/><Relationship Id="rId12"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6.png"/><Relationship Id="rId5" Type="http://schemas.openxmlformats.org/officeDocument/2006/relationships/image" Target="../media/image93.png"/><Relationship Id="rId10"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1D6462-E100-0E83-22DC-847A7C5BEBCF}"/>
              </a:ext>
            </a:extLst>
          </p:cNvPr>
          <p:cNvSpPr txBox="1"/>
          <p:nvPr/>
        </p:nvSpPr>
        <p:spPr>
          <a:xfrm>
            <a:off x="0" y="-108875"/>
            <a:ext cx="1526380" cy="830997"/>
          </a:xfrm>
          <a:prstGeom prst="rect">
            <a:avLst/>
          </a:prstGeom>
          <a:noFill/>
        </p:spPr>
        <p:txBody>
          <a:bodyPr wrap="none" rtlCol="0">
            <a:spAutoFit/>
          </a:bodyPr>
          <a:lstStyle/>
          <a:p>
            <a:r>
              <a:rPr lang="en-US" sz="4800" b="1" dirty="0"/>
              <a:t>Fig. 1</a:t>
            </a:r>
          </a:p>
        </p:txBody>
      </p:sp>
      <p:pic>
        <p:nvPicPr>
          <p:cNvPr id="6" name="Picture 5" descr="Diagram&#10;&#10;Description automatically generated with low confidence">
            <a:extLst>
              <a:ext uri="{FF2B5EF4-FFF2-40B4-BE49-F238E27FC236}">
                <a16:creationId xmlns:a16="http://schemas.microsoft.com/office/drawing/2014/main" id="{02A5957A-C6DD-B1E2-7512-B92792A016D1}"/>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1596607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Diagram&#10;&#10;Description automatically generated">
            <a:extLst>
              <a:ext uri="{FF2B5EF4-FFF2-40B4-BE49-F238E27FC236}">
                <a16:creationId xmlns:a16="http://schemas.microsoft.com/office/drawing/2014/main" id="{D36F9D70-5EAD-334B-BD2C-E2EB0AE495A7}"/>
              </a:ext>
            </a:extLst>
          </p:cNvPr>
          <p:cNvPicPr>
            <a:picLocks noChangeAspect="1"/>
          </p:cNvPicPr>
          <p:nvPr/>
        </p:nvPicPr>
        <p:blipFill rotWithShape="1">
          <a:blip r:embed="rId2"/>
          <a:srcRect t="78458" r="73634"/>
          <a:stretch/>
        </p:blipFill>
        <p:spPr>
          <a:xfrm>
            <a:off x="4779174" y="2514693"/>
            <a:ext cx="1112707" cy="1477329"/>
          </a:xfrm>
          <a:prstGeom prst="rect">
            <a:avLst/>
          </a:prstGeom>
        </p:spPr>
      </p:pic>
      <p:pic>
        <p:nvPicPr>
          <p:cNvPr id="9" name="Picture 8" descr="Teams&#10;&#10;Description automatically generated with low confidence">
            <a:extLst>
              <a:ext uri="{FF2B5EF4-FFF2-40B4-BE49-F238E27FC236}">
                <a16:creationId xmlns:a16="http://schemas.microsoft.com/office/drawing/2014/main" id="{B6352888-3AC5-8C4E-8441-A30E8C68C2DE}"/>
              </a:ext>
            </a:extLst>
          </p:cNvPr>
          <p:cNvPicPr>
            <a:picLocks noChangeAspect="1"/>
          </p:cNvPicPr>
          <p:nvPr/>
        </p:nvPicPr>
        <p:blipFill rotWithShape="1">
          <a:blip r:embed="rId3"/>
          <a:srcRect l="68844" t="55054" r="5556" b="25617"/>
          <a:stretch/>
        </p:blipFill>
        <p:spPr>
          <a:xfrm>
            <a:off x="4018137" y="1374566"/>
            <a:ext cx="1080416" cy="1325563"/>
          </a:xfrm>
          <a:prstGeom prst="rect">
            <a:avLst/>
          </a:prstGeom>
        </p:spPr>
      </p:pic>
      <p:sp>
        <p:nvSpPr>
          <p:cNvPr id="10" name="TextBox 9">
            <a:extLst>
              <a:ext uri="{FF2B5EF4-FFF2-40B4-BE49-F238E27FC236}">
                <a16:creationId xmlns:a16="http://schemas.microsoft.com/office/drawing/2014/main" id="{DB9BC82A-9F00-7946-9237-7175DF53BB1B}"/>
              </a:ext>
            </a:extLst>
          </p:cNvPr>
          <p:cNvSpPr txBox="1"/>
          <p:nvPr/>
        </p:nvSpPr>
        <p:spPr>
          <a:xfrm>
            <a:off x="2333606" y="0"/>
            <a:ext cx="700833" cy="369332"/>
          </a:xfrm>
          <a:prstGeom prst="rect">
            <a:avLst/>
          </a:prstGeom>
          <a:noFill/>
        </p:spPr>
        <p:txBody>
          <a:bodyPr wrap="none" rtlCol="0">
            <a:spAutoFit/>
          </a:bodyPr>
          <a:lstStyle/>
          <a:p>
            <a:r>
              <a:rPr lang="en-US" dirty="0"/>
              <a:t>TMIN</a:t>
            </a:r>
          </a:p>
        </p:txBody>
      </p:sp>
      <p:sp>
        <p:nvSpPr>
          <p:cNvPr id="11" name="TextBox 10">
            <a:extLst>
              <a:ext uri="{FF2B5EF4-FFF2-40B4-BE49-F238E27FC236}">
                <a16:creationId xmlns:a16="http://schemas.microsoft.com/office/drawing/2014/main" id="{56315ABC-046D-424A-86C7-8166B5C2F41F}"/>
              </a:ext>
            </a:extLst>
          </p:cNvPr>
          <p:cNvSpPr txBox="1"/>
          <p:nvPr/>
        </p:nvSpPr>
        <p:spPr>
          <a:xfrm>
            <a:off x="0" y="1513035"/>
            <a:ext cx="1060868" cy="369332"/>
          </a:xfrm>
          <a:prstGeom prst="rect">
            <a:avLst/>
          </a:prstGeom>
          <a:noFill/>
        </p:spPr>
        <p:txBody>
          <a:bodyPr wrap="none" rtlCol="0">
            <a:spAutoFit/>
          </a:bodyPr>
          <a:lstStyle/>
          <a:p>
            <a:r>
              <a:rPr lang="en-US" dirty="0"/>
              <a:t>ROOST_9</a:t>
            </a:r>
          </a:p>
        </p:txBody>
      </p:sp>
      <p:pic>
        <p:nvPicPr>
          <p:cNvPr id="13" name="Picture 12" descr="A picture containing diagram&#10;&#10;Description automatically generated">
            <a:extLst>
              <a:ext uri="{FF2B5EF4-FFF2-40B4-BE49-F238E27FC236}">
                <a16:creationId xmlns:a16="http://schemas.microsoft.com/office/drawing/2014/main" id="{83769BB6-BE9A-9F48-80E3-A0564C764410}"/>
              </a:ext>
            </a:extLst>
          </p:cNvPr>
          <p:cNvPicPr>
            <a:picLocks noChangeAspect="1"/>
          </p:cNvPicPr>
          <p:nvPr/>
        </p:nvPicPr>
        <p:blipFill rotWithShape="1">
          <a:blip r:embed="rId4"/>
          <a:srcRect l="68844" t="55484" r="3421" b="27312"/>
          <a:stretch/>
        </p:blipFill>
        <p:spPr>
          <a:xfrm>
            <a:off x="4019655" y="2631414"/>
            <a:ext cx="1170512" cy="1179871"/>
          </a:xfrm>
          <a:prstGeom prst="rect">
            <a:avLst/>
          </a:prstGeom>
        </p:spPr>
      </p:pic>
      <p:sp>
        <p:nvSpPr>
          <p:cNvPr id="14" name="TextBox 13">
            <a:extLst>
              <a:ext uri="{FF2B5EF4-FFF2-40B4-BE49-F238E27FC236}">
                <a16:creationId xmlns:a16="http://schemas.microsoft.com/office/drawing/2014/main" id="{E78BBC0D-91CB-3C48-BB60-7E297BB72B83}"/>
              </a:ext>
            </a:extLst>
          </p:cNvPr>
          <p:cNvSpPr txBox="1"/>
          <p:nvPr/>
        </p:nvSpPr>
        <p:spPr>
          <a:xfrm>
            <a:off x="15170" y="2830930"/>
            <a:ext cx="832472" cy="369332"/>
          </a:xfrm>
          <a:prstGeom prst="rect">
            <a:avLst/>
          </a:prstGeom>
          <a:noFill/>
        </p:spPr>
        <p:txBody>
          <a:bodyPr wrap="none" rtlCol="0">
            <a:spAutoFit/>
          </a:bodyPr>
          <a:lstStyle/>
          <a:p>
            <a:r>
              <a:rPr lang="en-US" dirty="0"/>
              <a:t>Winter</a:t>
            </a:r>
          </a:p>
        </p:txBody>
      </p:sp>
      <p:pic>
        <p:nvPicPr>
          <p:cNvPr id="18" name="Picture 17" descr="A picture containing Teams&#10;&#10;Description automatically generated">
            <a:extLst>
              <a:ext uri="{FF2B5EF4-FFF2-40B4-BE49-F238E27FC236}">
                <a16:creationId xmlns:a16="http://schemas.microsoft.com/office/drawing/2014/main" id="{6A2C1BAA-DE0B-4147-8929-7D5FB657AFD8}"/>
              </a:ext>
            </a:extLst>
          </p:cNvPr>
          <p:cNvPicPr>
            <a:picLocks noChangeAspect="1"/>
          </p:cNvPicPr>
          <p:nvPr/>
        </p:nvPicPr>
        <p:blipFill rotWithShape="1">
          <a:blip r:embed="rId5"/>
          <a:srcRect l="36786" t="56550" r="40694" b="28528"/>
          <a:stretch/>
        </p:blipFill>
        <p:spPr>
          <a:xfrm>
            <a:off x="3186516" y="351203"/>
            <a:ext cx="950421" cy="1023363"/>
          </a:xfrm>
          <a:prstGeom prst="rect">
            <a:avLst/>
          </a:prstGeom>
        </p:spPr>
      </p:pic>
      <p:sp>
        <p:nvSpPr>
          <p:cNvPr id="19" name="TextBox 18">
            <a:extLst>
              <a:ext uri="{FF2B5EF4-FFF2-40B4-BE49-F238E27FC236}">
                <a16:creationId xmlns:a16="http://schemas.microsoft.com/office/drawing/2014/main" id="{76B50E13-9467-C540-B050-8337A38C2485}"/>
              </a:ext>
            </a:extLst>
          </p:cNvPr>
          <p:cNvSpPr txBox="1"/>
          <p:nvPr/>
        </p:nvSpPr>
        <p:spPr>
          <a:xfrm>
            <a:off x="15170" y="613448"/>
            <a:ext cx="1060868" cy="369332"/>
          </a:xfrm>
          <a:prstGeom prst="rect">
            <a:avLst/>
          </a:prstGeom>
          <a:noFill/>
        </p:spPr>
        <p:txBody>
          <a:bodyPr wrap="none" rtlCol="0">
            <a:spAutoFit/>
          </a:bodyPr>
          <a:lstStyle/>
          <a:p>
            <a:r>
              <a:rPr lang="en-US" dirty="0"/>
              <a:t>ROOST_8</a:t>
            </a:r>
          </a:p>
        </p:txBody>
      </p:sp>
      <p:pic>
        <p:nvPicPr>
          <p:cNvPr id="21" name="Picture 20" descr="Teams&#10;&#10;Description automatically generated with low confidence">
            <a:extLst>
              <a:ext uri="{FF2B5EF4-FFF2-40B4-BE49-F238E27FC236}">
                <a16:creationId xmlns:a16="http://schemas.microsoft.com/office/drawing/2014/main" id="{FA09E2BB-18B3-454C-BB3F-D4614D28B96E}"/>
              </a:ext>
            </a:extLst>
          </p:cNvPr>
          <p:cNvPicPr>
            <a:picLocks noChangeAspect="1"/>
          </p:cNvPicPr>
          <p:nvPr/>
        </p:nvPicPr>
        <p:blipFill rotWithShape="1">
          <a:blip r:embed="rId3"/>
          <a:srcRect l="36198" t="54204" r="38202" b="26467"/>
          <a:stretch/>
        </p:blipFill>
        <p:spPr>
          <a:xfrm>
            <a:off x="3121517" y="1357609"/>
            <a:ext cx="1080417" cy="1325564"/>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B2422937-4D87-DA44-BBC5-708CB3C420FD}"/>
              </a:ext>
            </a:extLst>
          </p:cNvPr>
          <p:cNvPicPr>
            <a:picLocks noChangeAspect="1"/>
          </p:cNvPicPr>
          <p:nvPr/>
        </p:nvPicPr>
        <p:blipFill rotWithShape="1">
          <a:blip r:embed="rId4"/>
          <a:srcRect l="36198" t="54204" r="38202" b="26467"/>
          <a:stretch/>
        </p:blipFill>
        <p:spPr>
          <a:xfrm>
            <a:off x="3121517" y="2552471"/>
            <a:ext cx="1080417" cy="1325563"/>
          </a:xfrm>
          <a:prstGeom prst="rect">
            <a:avLst/>
          </a:prstGeom>
        </p:spPr>
      </p:pic>
      <p:pic>
        <p:nvPicPr>
          <p:cNvPr id="4" name="Picture 3" descr="A picture containing Teams&#10;&#10;Description automatically generated">
            <a:extLst>
              <a:ext uri="{FF2B5EF4-FFF2-40B4-BE49-F238E27FC236}">
                <a16:creationId xmlns:a16="http://schemas.microsoft.com/office/drawing/2014/main" id="{307B8485-2F81-D24E-A710-67E7A51161E0}"/>
              </a:ext>
            </a:extLst>
          </p:cNvPr>
          <p:cNvPicPr>
            <a:picLocks noChangeAspect="1"/>
          </p:cNvPicPr>
          <p:nvPr/>
        </p:nvPicPr>
        <p:blipFill rotWithShape="1">
          <a:blip r:embed="rId5"/>
          <a:srcRect l="36198" t="30873" r="39154" b="52693"/>
          <a:stretch/>
        </p:blipFill>
        <p:spPr>
          <a:xfrm>
            <a:off x="1031852" y="366158"/>
            <a:ext cx="1040240" cy="1127052"/>
          </a:xfrm>
          <a:prstGeom prst="rect">
            <a:avLst/>
          </a:prstGeom>
        </p:spPr>
      </p:pic>
      <p:pic>
        <p:nvPicPr>
          <p:cNvPr id="15" name="Picture 14" descr="Teams&#10;&#10;Description automatically generated with low confidence">
            <a:extLst>
              <a:ext uri="{FF2B5EF4-FFF2-40B4-BE49-F238E27FC236}">
                <a16:creationId xmlns:a16="http://schemas.microsoft.com/office/drawing/2014/main" id="{D879B84E-D8FF-9149-BA0F-CA0B82893F3D}"/>
              </a:ext>
            </a:extLst>
          </p:cNvPr>
          <p:cNvPicPr>
            <a:picLocks noChangeAspect="1"/>
          </p:cNvPicPr>
          <p:nvPr/>
        </p:nvPicPr>
        <p:blipFill rotWithShape="1">
          <a:blip r:embed="rId3"/>
          <a:srcRect l="36607" t="27360" r="37793" b="53311"/>
          <a:stretch/>
        </p:blipFill>
        <p:spPr>
          <a:xfrm>
            <a:off x="1063485" y="1252226"/>
            <a:ext cx="1080417" cy="1325564"/>
          </a:xfrm>
          <a:prstGeom prst="rect">
            <a:avLst/>
          </a:prstGeom>
        </p:spPr>
      </p:pic>
      <p:pic>
        <p:nvPicPr>
          <p:cNvPr id="16" name="Picture 15" descr="Teams&#10;&#10;Description automatically generated with low confidence">
            <a:extLst>
              <a:ext uri="{FF2B5EF4-FFF2-40B4-BE49-F238E27FC236}">
                <a16:creationId xmlns:a16="http://schemas.microsoft.com/office/drawing/2014/main" id="{7908C649-3FB8-A64A-A34B-6118F3A712D7}"/>
              </a:ext>
            </a:extLst>
          </p:cNvPr>
          <p:cNvPicPr>
            <a:picLocks noChangeAspect="1"/>
          </p:cNvPicPr>
          <p:nvPr/>
        </p:nvPicPr>
        <p:blipFill rotWithShape="1">
          <a:blip r:embed="rId3"/>
          <a:srcRect l="69566" t="29416" r="4834" b="51255"/>
          <a:stretch/>
        </p:blipFill>
        <p:spPr>
          <a:xfrm>
            <a:off x="2099188" y="1374565"/>
            <a:ext cx="1080417" cy="1325564"/>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BAB59E65-6169-AF4E-ADBE-7DDA7E23023A}"/>
              </a:ext>
            </a:extLst>
          </p:cNvPr>
          <p:cNvPicPr>
            <a:picLocks noChangeAspect="1"/>
          </p:cNvPicPr>
          <p:nvPr/>
        </p:nvPicPr>
        <p:blipFill rotWithShape="1">
          <a:blip r:embed="rId4"/>
          <a:srcRect l="68463" t="29416" r="5937" b="51255"/>
          <a:stretch/>
        </p:blipFill>
        <p:spPr>
          <a:xfrm>
            <a:off x="2053096" y="2594571"/>
            <a:ext cx="1080417" cy="1325563"/>
          </a:xfrm>
          <a:prstGeom prst="rect">
            <a:avLst/>
          </a:prstGeom>
        </p:spPr>
      </p:pic>
      <p:sp>
        <p:nvSpPr>
          <p:cNvPr id="22" name="TextBox 21">
            <a:extLst>
              <a:ext uri="{FF2B5EF4-FFF2-40B4-BE49-F238E27FC236}">
                <a16:creationId xmlns:a16="http://schemas.microsoft.com/office/drawing/2014/main" id="{E95BF31A-98FE-7746-BA9C-D6BB44D171EB}"/>
              </a:ext>
            </a:extLst>
          </p:cNvPr>
          <p:cNvSpPr txBox="1"/>
          <p:nvPr/>
        </p:nvSpPr>
        <p:spPr>
          <a:xfrm>
            <a:off x="8144935" y="53096"/>
            <a:ext cx="747320" cy="369332"/>
          </a:xfrm>
          <a:prstGeom prst="rect">
            <a:avLst/>
          </a:prstGeom>
          <a:noFill/>
        </p:spPr>
        <p:txBody>
          <a:bodyPr wrap="none" rtlCol="0">
            <a:spAutoFit/>
          </a:bodyPr>
          <a:lstStyle/>
          <a:p>
            <a:r>
              <a:rPr lang="en-US" dirty="0"/>
              <a:t>TMAX</a:t>
            </a:r>
          </a:p>
        </p:txBody>
      </p:sp>
      <p:sp>
        <p:nvSpPr>
          <p:cNvPr id="24" name="TextBox 23">
            <a:extLst>
              <a:ext uri="{FF2B5EF4-FFF2-40B4-BE49-F238E27FC236}">
                <a16:creationId xmlns:a16="http://schemas.microsoft.com/office/drawing/2014/main" id="{40F22BA5-8C5E-3949-91EF-BD6167E55C83}"/>
              </a:ext>
            </a:extLst>
          </p:cNvPr>
          <p:cNvSpPr txBox="1"/>
          <p:nvPr/>
        </p:nvSpPr>
        <p:spPr>
          <a:xfrm>
            <a:off x="5811329" y="1566131"/>
            <a:ext cx="1060868" cy="369332"/>
          </a:xfrm>
          <a:prstGeom prst="rect">
            <a:avLst/>
          </a:prstGeom>
          <a:noFill/>
        </p:spPr>
        <p:txBody>
          <a:bodyPr wrap="none" rtlCol="0">
            <a:spAutoFit/>
          </a:bodyPr>
          <a:lstStyle/>
          <a:p>
            <a:r>
              <a:rPr lang="en-US" dirty="0"/>
              <a:t>ROOST_9</a:t>
            </a:r>
          </a:p>
        </p:txBody>
      </p:sp>
      <p:sp>
        <p:nvSpPr>
          <p:cNvPr id="26" name="TextBox 25">
            <a:extLst>
              <a:ext uri="{FF2B5EF4-FFF2-40B4-BE49-F238E27FC236}">
                <a16:creationId xmlns:a16="http://schemas.microsoft.com/office/drawing/2014/main" id="{8A8CBE91-5578-A64F-805C-B77C3A861BBA}"/>
              </a:ext>
            </a:extLst>
          </p:cNvPr>
          <p:cNvSpPr txBox="1"/>
          <p:nvPr/>
        </p:nvSpPr>
        <p:spPr>
          <a:xfrm>
            <a:off x="5826499" y="2884026"/>
            <a:ext cx="832472" cy="369332"/>
          </a:xfrm>
          <a:prstGeom prst="rect">
            <a:avLst/>
          </a:prstGeom>
          <a:noFill/>
        </p:spPr>
        <p:txBody>
          <a:bodyPr wrap="none" rtlCol="0">
            <a:spAutoFit/>
          </a:bodyPr>
          <a:lstStyle/>
          <a:p>
            <a:r>
              <a:rPr lang="en-US" dirty="0"/>
              <a:t>Winter</a:t>
            </a:r>
          </a:p>
        </p:txBody>
      </p:sp>
      <p:sp>
        <p:nvSpPr>
          <p:cNvPr id="28" name="TextBox 27">
            <a:extLst>
              <a:ext uri="{FF2B5EF4-FFF2-40B4-BE49-F238E27FC236}">
                <a16:creationId xmlns:a16="http://schemas.microsoft.com/office/drawing/2014/main" id="{AB9349AB-64A2-E643-B274-182997D654B1}"/>
              </a:ext>
            </a:extLst>
          </p:cNvPr>
          <p:cNvSpPr txBox="1"/>
          <p:nvPr/>
        </p:nvSpPr>
        <p:spPr>
          <a:xfrm>
            <a:off x="5826499" y="666544"/>
            <a:ext cx="1060868" cy="369332"/>
          </a:xfrm>
          <a:prstGeom prst="rect">
            <a:avLst/>
          </a:prstGeom>
          <a:noFill/>
        </p:spPr>
        <p:txBody>
          <a:bodyPr wrap="none" rtlCol="0">
            <a:spAutoFit/>
          </a:bodyPr>
          <a:lstStyle/>
          <a:p>
            <a:r>
              <a:rPr lang="en-US" dirty="0"/>
              <a:t>ROOST_8</a:t>
            </a:r>
          </a:p>
        </p:txBody>
      </p:sp>
      <p:pic>
        <p:nvPicPr>
          <p:cNvPr id="6" name="Picture 5" descr="A picture containing Teams&#10;&#10;Description automatically generated">
            <a:extLst>
              <a:ext uri="{FF2B5EF4-FFF2-40B4-BE49-F238E27FC236}">
                <a16:creationId xmlns:a16="http://schemas.microsoft.com/office/drawing/2014/main" id="{B19AF99C-5DC2-D544-836C-DA1B7EE88BDF}"/>
              </a:ext>
            </a:extLst>
          </p:cNvPr>
          <p:cNvPicPr>
            <a:picLocks noChangeAspect="1"/>
          </p:cNvPicPr>
          <p:nvPr/>
        </p:nvPicPr>
        <p:blipFill rotWithShape="1">
          <a:blip r:embed="rId6"/>
          <a:srcRect l="35965" t="55574" r="38435" b="28222"/>
          <a:stretch/>
        </p:blipFill>
        <p:spPr>
          <a:xfrm>
            <a:off x="8892255" y="351203"/>
            <a:ext cx="1080417" cy="111125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96C777B-BF76-5245-A17C-986FBB6C4CBB}"/>
              </a:ext>
            </a:extLst>
          </p:cNvPr>
          <p:cNvPicPr>
            <a:picLocks noChangeAspect="1"/>
          </p:cNvPicPr>
          <p:nvPr/>
        </p:nvPicPr>
        <p:blipFill rotWithShape="1">
          <a:blip r:embed="rId7"/>
          <a:srcRect l="36373" t="55574" r="38490" b="27221"/>
          <a:stretch/>
        </p:blipFill>
        <p:spPr>
          <a:xfrm>
            <a:off x="8902029" y="2700129"/>
            <a:ext cx="1060868" cy="1179872"/>
          </a:xfrm>
          <a:prstGeom prst="rect">
            <a:avLst/>
          </a:prstGeom>
        </p:spPr>
      </p:pic>
      <p:pic>
        <p:nvPicPr>
          <p:cNvPr id="48" name="Picture 47" descr="A picture containing Teams&#10;&#10;Description automatically generated">
            <a:extLst>
              <a:ext uri="{FF2B5EF4-FFF2-40B4-BE49-F238E27FC236}">
                <a16:creationId xmlns:a16="http://schemas.microsoft.com/office/drawing/2014/main" id="{93F20A69-F934-8240-9E7E-03E621E79A6A}"/>
              </a:ext>
            </a:extLst>
          </p:cNvPr>
          <p:cNvPicPr>
            <a:picLocks noChangeAspect="1"/>
          </p:cNvPicPr>
          <p:nvPr/>
        </p:nvPicPr>
        <p:blipFill rotWithShape="1">
          <a:blip r:embed="rId8"/>
          <a:srcRect l="68751" t="55574" r="5648" b="27221"/>
          <a:stretch/>
        </p:blipFill>
        <p:spPr>
          <a:xfrm>
            <a:off x="9772148" y="1471942"/>
            <a:ext cx="1080418" cy="1179871"/>
          </a:xfrm>
          <a:prstGeom prst="rect">
            <a:avLst/>
          </a:prstGeom>
        </p:spPr>
      </p:pic>
      <p:sp>
        <p:nvSpPr>
          <p:cNvPr id="50" name="TextBox 49">
            <a:extLst>
              <a:ext uri="{FF2B5EF4-FFF2-40B4-BE49-F238E27FC236}">
                <a16:creationId xmlns:a16="http://schemas.microsoft.com/office/drawing/2014/main" id="{D754D53C-C1DB-0D4D-911D-2B18E3739645}"/>
              </a:ext>
            </a:extLst>
          </p:cNvPr>
          <p:cNvSpPr txBox="1"/>
          <p:nvPr/>
        </p:nvSpPr>
        <p:spPr>
          <a:xfrm>
            <a:off x="0" y="4867110"/>
            <a:ext cx="2037926" cy="1477328"/>
          </a:xfrm>
          <a:prstGeom prst="rect">
            <a:avLst/>
          </a:prstGeom>
          <a:noFill/>
        </p:spPr>
        <p:txBody>
          <a:bodyPr wrap="square" rtlCol="0">
            <a:spAutoFit/>
          </a:bodyPr>
          <a:lstStyle/>
          <a:p>
            <a:r>
              <a:rPr lang="en-US" dirty="0"/>
              <a:t>Jet Stream</a:t>
            </a:r>
          </a:p>
          <a:p>
            <a:r>
              <a:rPr lang="en-US" dirty="0"/>
              <a:t>windows blocked out and climate relationship underneath</a:t>
            </a:r>
          </a:p>
        </p:txBody>
      </p:sp>
      <p:pic>
        <p:nvPicPr>
          <p:cNvPr id="51" name="Picture 50" descr="A picture containing diagram&#10;&#10;Description automatically generated">
            <a:extLst>
              <a:ext uri="{FF2B5EF4-FFF2-40B4-BE49-F238E27FC236}">
                <a16:creationId xmlns:a16="http://schemas.microsoft.com/office/drawing/2014/main" id="{57FF5114-C482-2A4C-9B32-BC688FBC5530}"/>
              </a:ext>
            </a:extLst>
          </p:cNvPr>
          <p:cNvPicPr>
            <a:picLocks noChangeAspect="1"/>
          </p:cNvPicPr>
          <p:nvPr/>
        </p:nvPicPr>
        <p:blipFill rotWithShape="1">
          <a:blip r:embed="rId7"/>
          <a:srcRect l="70566" t="30261" r="4297" b="52534"/>
          <a:stretch/>
        </p:blipFill>
        <p:spPr>
          <a:xfrm>
            <a:off x="7792565" y="2683173"/>
            <a:ext cx="1060868" cy="1179872"/>
          </a:xfrm>
          <a:prstGeom prst="rect">
            <a:avLst/>
          </a:prstGeom>
        </p:spPr>
      </p:pic>
    </p:spTree>
    <p:extLst>
      <p:ext uri="{BB962C8B-B14F-4D97-AF65-F5344CB8AC3E}">
        <p14:creationId xmlns:p14="http://schemas.microsoft.com/office/powerpoint/2010/main" val="257015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A288D3-16FA-C04F-AE13-6BB52C0F7B79}"/>
              </a:ext>
            </a:extLst>
          </p:cNvPr>
          <p:cNvSpPr txBox="1"/>
          <p:nvPr/>
        </p:nvSpPr>
        <p:spPr>
          <a:xfrm>
            <a:off x="2470384" y="153685"/>
            <a:ext cx="661271" cy="369332"/>
          </a:xfrm>
          <a:prstGeom prst="rect">
            <a:avLst/>
          </a:prstGeom>
          <a:noFill/>
        </p:spPr>
        <p:txBody>
          <a:bodyPr wrap="none" rtlCol="0">
            <a:spAutoFit/>
          </a:bodyPr>
          <a:lstStyle/>
          <a:p>
            <a:r>
              <a:rPr lang="en-US" dirty="0"/>
              <a:t>PREC</a:t>
            </a:r>
          </a:p>
        </p:txBody>
      </p:sp>
      <p:sp>
        <p:nvSpPr>
          <p:cNvPr id="6" name="TextBox 5">
            <a:extLst>
              <a:ext uri="{FF2B5EF4-FFF2-40B4-BE49-F238E27FC236}">
                <a16:creationId xmlns:a16="http://schemas.microsoft.com/office/drawing/2014/main" id="{33BFDFC2-1483-1242-9268-99ED5F1934D3}"/>
              </a:ext>
            </a:extLst>
          </p:cNvPr>
          <p:cNvSpPr txBox="1"/>
          <p:nvPr/>
        </p:nvSpPr>
        <p:spPr>
          <a:xfrm>
            <a:off x="136778" y="1666720"/>
            <a:ext cx="1060868" cy="369332"/>
          </a:xfrm>
          <a:prstGeom prst="rect">
            <a:avLst/>
          </a:prstGeom>
          <a:noFill/>
        </p:spPr>
        <p:txBody>
          <a:bodyPr wrap="none" rtlCol="0">
            <a:spAutoFit/>
          </a:bodyPr>
          <a:lstStyle/>
          <a:p>
            <a:r>
              <a:rPr lang="en-US" dirty="0"/>
              <a:t>ROOST_9</a:t>
            </a:r>
          </a:p>
        </p:txBody>
      </p:sp>
      <p:sp>
        <p:nvSpPr>
          <p:cNvPr id="8" name="TextBox 7">
            <a:extLst>
              <a:ext uri="{FF2B5EF4-FFF2-40B4-BE49-F238E27FC236}">
                <a16:creationId xmlns:a16="http://schemas.microsoft.com/office/drawing/2014/main" id="{B7814114-663F-4041-A3CB-658ABC63FCE3}"/>
              </a:ext>
            </a:extLst>
          </p:cNvPr>
          <p:cNvSpPr txBox="1"/>
          <p:nvPr/>
        </p:nvSpPr>
        <p:spPr>
          <a:xfrm>
            <a:off x="151948" y="2984615"/>
            <a:ext cx="832472" cy="369332"/>
          </a:xfrm>
          <a:prstGeom prst="rect">
            <a:avLst/>
          </a:prstGeom>
          <a:noFill/>
        </p:spPr>
        <p:txBody>
          <a:bodyPr wrap="none" rtlCol="0">
            <a:spAutoFit/>
          </a:bodyPr>
          <a:lstStyle/>
          <a:p>
            <a:r>
              <a:rPr lang="en-US" dirty="0"/>
              <a:t>Winter</a:t>
            </a:r>
          </a:p>
        </p:txBody>
      </p:sp>
      <p:sp>
        <p:nvSpPr>
          <p:cNvPr id="10" name="TextBox 9">
            <a:extLst>
              <a:ext uri="{FF2B5EF4-FFF2-40B4-BE49-F238E27FC236}">
                <a16:creationId xmlns:a16="http://schemas.microsoft.com/office/drawing/2014/main" id="{B81F0E39-D1FF-764D-8CB2-B1465E66FAED}"/>
              </a:ext>
            </a:extLst>
          </p:cNvPr>
          <p:cNvSpPr txBox="1"/>
          <p:nvPr/>
        </p:nvSpPr>
        <p:spPr>
          <a:xfrm>
            <a:off x="151948" y="767133"/>
            <a:ext cx="1060868" cy="369332"/>
          </a:xfrm>
          <a:prstGeom prst="rect">
            <a:avLst/>
          </a:prstGeom>
          <a:noFill/>
        </p:spPr>
        <p:txBody>
          <a:bodyPr wrap="none" rtlCol="0">
            <a:spAutoFit/>
          </a:bodyPr>
          <a:lstStyle/>
          <a:p>
            <a:r>
              <a:rPr lang="en-US" dirty="0"/>
              <a:t>ROOST_8</a:t>
            </a:r>
          </a:p>
        </p:txBody>
      </p:sp>
      <p:pic>
        <p:nvPicPr>
          <p:cNvPr id="18" name="Picture 17" descr="A picture containing Teams&#10;&#10;Description automatically generated">
            <a:extLst>
              <a:ext uri="{FF2B5EF4-FFF2-40B4-BE49-F238E27FC236}">
                <a16:creationId xmlns:a16="http://schemas.microsoft.com/office/drawing/2014/main" id="{8FBAD3A4-022D-674F-9D47-4E1827B32CDF}"/>
              </a:ext>
            </a:extLst>
          </p:cNvPr>
          <p:cNvPicPr>
            <a:picLocks noChangeAspect="1"/>
          </p:cNvPicPr>
          <p:nvPr/>
        </p:nvPicPr>
        <p:blipFill rotWithShape="1">
          <a:blip r:embed="rId2"/>
          <a:srcRect l="33679" t="55598" r="38586" b="27198"/>
          <a:stretch/>
        </p:blipFill>
        <p:spPr>
          <a:xfrm>
            <a:off x="3194647" y="417095"/>
            <a:ext cx="1170512" cy="1179872"/>
          </a:xfrm>
          <a:prstGeom prst="rect">
            <a:avLst/>
          </a:prstGeom>
        </p:spPr>
      </p:pic>
      <p:pic>
        <p:nvPicPr>
          <p:cNvPr id="19" name="Picture 18" descr="A picture containing Teams&#10;&#10;Description automatically generated">
            <a:extLst>
              <a:ext uri="{FF2B5EF4-FFF2-40B4-BE49-F238E27FC236}">
                <a16:creationId xmlns:a16="http://schemas.microsoft.com/office/drawing/2014/main" id="{1FCEB552-A862-D94D-861B-C49F06ECB2DA}"/>
              </a:ext>
            </a:extLst>
          </p:cNvPr>
          <p:cNvPicPr>
            <a:picLocks noChangeAspect="1"/>
          </p:cNvPicPr>
          <p:nvPr/>
        </p:nvPicPr>
        <p:blipFill rotWithShape="1">
          <a:blip r:embed="rId2"/>
          <a:srcRect l="34864" t="30143" r="37401" b="52653"/>
          <a:stretch/>
        </p:blipFill>
        <p:spPr>
          <a:xfrm>
            <a:off x="1197646" y="365335"/>
            <a:ext cx="1170512" cy="1179872"/>
          </a:xfrm>
          <a:prstGeom prst="rect">
            <a:avLst/>
          </a:prstGeom>
        </p:spPr>
      </p:pic>
      <p:pic>
        <p:nvPicPr>
          <p:cNvPr id="21" name="Picture 20" descr="A picture containing text, outdoor, screenshot&#10;&#10;Description automatically generated">
            <a:extLst>
              <a:ext uri="{FF2B5EF4-FFF2-40B4-BE49-F238E27FC236}">
                <a16:creationId xmlns:a16="http://schemas.microsoft.com/office/drawing/2014/main" id="{1AFEB2B0-07F0-2C44-B8F9-081EC0BB1CD7}"/>
              </a:ext>
            </a:extLst>
          </p:cNvPr>
          <p:cNvPicPr>
            <a:picLocks noChangeAspect="1"/>
          </p:cNvPicPr>
          <p:nvPr/>
        </p:nvPicPr>
        <p:blipFill rotWithShape="1">
          <a:blip r:embed="rId3"/>
          <a:srcRect l="68669" t="54843" r="5168" b="26792"/>
          <a:stretch/>
        </p:blipFill>
        <p:spPr>
          <a:xfrm>
            <a:off x="4365159" y="2539552"/>
            <a:ext cx="1104182" cy="1259458"/>
          </a:xfrm>
          <a:prstGeom prst="rect">
            <a:avLst/>
          </a:prstGeom>
        </p:spPr>
      </p:pic>
      <p:pic>
        <p:nvPicPr>
          <p:cNvPr id="23" name="Picture 22" descr="Teams&#10;&#10;Description automatically generated with medium confidence">
            <a:extLst>
              <a:ext uri="{FF2B5EF4-FFF2-40B4-BE49-F238E27FC236}">
                <a16:creationId xmlns:a16="http://schemas.microsoft.com/office/drawing/2014/main" id="{C31AA5CE-F4E3-DF41-A4EC-00716F1C2DD2}"/>
              </a:ext>
            </a:extLst>
          </p:cNvPr>
          <p:cNvPicPr>
            <a:picLocks noChangeAspect="1"/>
          </p:cNvPicPr>
          <p:nvPr/>
        </p:nvPicPr>
        <p:blipFill rotWithShape="1">
          <a:blip r:embed="rId4"/>
          <a:srcRect l="67851" t="55395" r="5985" b="26240"/>
          <a:stretch/>
        </p:blipFill>
        <p:spPr>
          <a:xfrm>
            <a:off x="4365159" y="1406323"/>
            <a:ext cx="1104182" cy="1259458"/>
          </a:xfrm>
          <a:prstGeom prst="rect">
            <a:avLst/>
          </a:prstGeom>
        </p:spPr>
      </p:pic>
      <p:sp>
        <p:nvSpPr>
          <p:cNvPr id="24" name="TextBox 23">
            <a:extLst>
              <a:ext uri="{FF2B5EF4-FFF2-40B4-BE49-F238E27FC236}">
                <a16:creationId xmlns:a16="http://schemas.microsoft.com/office/drawing/2014/main" id="{8FD301CF-BC82-6B46-B766-5A2E4AE355B3}"/>
              </a:ext>
            </a:extLst>
          </p:cNvPr>
          <p:cNvSpPr txBox="1"/>
          <p:nvPr/>
        </p:nvSpPr>
        <p:spPr>
          <a:xfrm>
            <a:off x="1526796" y="4102217"/>
            <a:ext cx="1935786" cy="369332"/>
          </a:xfrm>
          <a:prstGeom prst="rect">
            <a:avLst/>
          </a:prstGeom>
          <a:noFill/>
        </p:spPr>
        <p:txBody>
          <a:bodyPr wrap="none" rtlCol="0">
            <a:spAutoFit/>
          </a:bodyPr>
          <a:lstStyle/>
          <a:p>
            <a:r>
              <a:rPr lang="en-US" dirty="0"/>
              <a:t>relative humidity?</a:t>
            </a:r>
          </a:p>
        </p:txBody>
      </p:sp>
    </p:spTree>
    <p:extLst>
      <p:ext uri="{BB962C8B-B14F-4D97-AF65-F5344CB8AC3E}">
        <p14:creationId xmlns:p14="http://schemas.microsoft.com/office/powerpoint/2010/main" val="4046864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03718-AA47-FF4A-B1BE-6FB4E4F8A5A1}"/>
              </a:ext>
            </a:extLst>
          </p:cNvPr>
          <p:cNvSpPr txBox="1"/>
          <p:nvPr/>
        </p:nvSpPr>
        <p:spPr>
          <a:xfrm>
            <a:off x="0" y="66369"/>
            <a:ext cx="1526380" cy="830997"/>
          </a:xfrm>
          <a:prstGeom prst="rect">
            <a:avLst/>
          </a:prstGeom>
          <a:noFill/>
        </p:spPr>
        <p:txBody>
          <a:bodyPr wrap="none" rtlCol="0">
            <a:spAutoFit/>
          </a:bodyPr>
          <a:lstStyle/>
          <a:p>
            <a:r>
              <a:rPr lang="en-US" sz="4800" b="1" dirty="0"/>
              <a:t>Fig. 5</a:t>
            </a:r>
          </a:p>
        </p:txBody>
      </p:sp>
      <p:sp>
        <p:nvSpPr>
          <p:cNvPr id="5" name="TextBox 4">
            <a:extLst>
              <a:ext uri="{FF2B5EF4-FFF2-40B4-BE49-F238E27FC236}">
                <a16:creationId xmlns:a16="http://schemas.microsoft.com/office/drawing/2014/main" id="{E833C0D9-D5DA-CF4F-A699-4C645F06C5D4}"/>
              </a:ext>
            </a:extLst>
          </p:cNvPr>
          <p:cNvSpPr txBox="1"/>
          <p:nvPr/>
        </p:nvSpPr>
        <p:spPr>
          <a:xfrm>
            <a:off x="1743787" y="265128"/>
            <a:ext cx="7673576" cy="2308324"/>
          </a:xfrm>
          <a:prstGeom prst="rect">
            <a:avLst/>
          </a:prstGeom>
          <a:noFill/>
        </p:spPr>
        <p:txBody>
          <a:bodyPr wrap="square" rtlCol="0">
            <a:spAutoFit/>
          </a:bodyPr>
          <a:lstStyle/>
          <a:p>
            <a:r>
              <a:rPr lang="en-US" dirty="0"/>
              <a:t>Nectar Resource/ Habitat/ Host plant </a:t>
            </a:r>
          </a:p>
          <a:p>
            <a:pPr marL="285750" indent="-285750">
              <a:buFontTx/>
              <a:buChar char="-"/>
            </a:pPr>
            <a:r>
              <a:rPr lang="en-US" dirty="0"/>
              <a:t>what is jet doing for plant resources during migration?</a:t>
            </a:r>
          </a:p>
          <a:p>
            <a:pPr marL="742950" lvl="1" indent="-285750">
              <a:buFontTx/>
              <a:buChar char="-"/>
            </a:pPr>
            <a:r>
              <a:rPr lang="en-US" dirty="0"/>
              <a:t>Greenness NDVI (Saunders et al 2019)</a:t>
            </a:r>
          </a:p>
          <a:p>
            <a:pPr marL="1200150" lvl="2" indent="-285750">
              <a:buFontTx/>
              <a:buChar char="-"/>
            </a:pPr>
            <a:endParaRPr lang="en-US" dirty="0"/>
          </a:p>
          <a:p>
            <a:pPr marL="742950" lvl="1" indent="-285750">
              <a:buFontTx/>
              <a:buChar char="-"/>
            </a:pPr>
            <a:r>
              <a:rPr lang="en-US" dirty="0"/>
              <a:t>Does greenness correspond w Nectar Resources NPN Nectar connectors</a:t>
            </a:r>
          </a:p>
          <a:p>
            <a:pPr marL="285750" indent="-285750">
              <a:buFontTx/>
              <a:buChar char="-"/>
            </a:pPr>
            <a:r>
              <a:rPr lang="en-US" dirty="0"/>
              <a:t>maybe also look at </a:t>
            </a:r>
            <a:r>
              <a:rPr lang="en-US" b="1" dirty="0" err="1"/>
              <a:t>ndvi</a:t>
            </a:r>
            <a:r>
              <a:rPr lang="en-US" b="1" dirty="0"/>
              <a:t> and August and September roosting (could show signal over roosting grounds and leading up (May, June, August?)</a:t>
            </a:r>
          </a:p>
          <a:p>
            <a:pPr marL="285750" indent="-285750">
              <a:buFontTx/>
              <a:buChar char="-"/>
            </a:pPr>
            <a:r>
              <a:rPr lang="en-US" b="1" dirty="0"/>
              <a:t>winter correlation w august September etc. </a:t>
            </a:r>
            <a:r>
              <a:rPr lang="en-US" b="1" dirty="0" err="1"/>
              <a:t>ndvi</a:t>
            </a:r>
            <a:r>
              <a:rPr lang="en-US" b="1" dirty="0"/>
              <a:t>?</a:t>
            </a:r>
          </a:p>
        </p:txBody>
      </p:sp>
    </p:spTree>
    <p:extLst>
      <p:ext uri="{BB962C8B-B14F-4D97-AF65-F5344CB8AC3E}">
        <p14:creationId xmlns:p14="http://schemas.microsoft.com/office/powerpoint/2010/main" val="1440672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03B8610-E894-AA41-9E11-5A9525212FEA}"/>
              </a:ext>
            </a:extLst>
          </p:cNvPr>
          <p:cNvPicPr>
            <a:picLocks noChangeAspect="1"/>
          </p:cNvPicPr>
          <p:nvPr/>
        </p:nvPicPr>
        <p:blipFill>
          <a:blip r:embed="rId3"/>
          <a:stretch>
            <a:fillRect/>
          </a:stretch>
        </p:blipFill>
        <p:spPr>
          <a:xfrm>
            <a:off x="5225442" y="-92993"/>
            <a:ext cx="2978224" cy="2465614"/>
          </a:xfrm>
          <a:prstGeom prst="rect">
            <a:avLst/>
          </a:prstGeom>
        </p:spPr>
      </p:pic>
      <p:pic>
        <p:nvPicPr>
          <p:cNvPr id="35" name="Picture 34" descr="Map&#10;&#10;Description automatically generated">
            <a:extLst>
              <a:ext uri="{FF2B5EF4-FFF2-40B4-BE49-F238E27FC236}">
                <a16:creationId xmlns:a16="http://schemas.microsoft.com/office/drawing/2014/main" id="{7090659D-F07D-D942-B8A1-4D9318849221}"/>
              </a:ext>
            </a:extLst>
          </p:cNvPr>
          <p:cNvPicPr>
            <a:picLocks noChangeAspect="1"/>
          </p:cNvPicPr>
          <p:nvPr/>
        </p:nvPicPr>
        <p:blipFill>
          <a:blip r:embed="rId4"/>
          <a:stretch>
            <a:fillRect/>
          </a:stretch>
        </p:blipFill>
        <p:spPr>
          <a:xfrm>
            <a:off x="5237911" y="117136"/>
            <a:ext cx="2923454" cy="2465614"/>
          </a:xfrm>
          <a:prstGeom prst="rect">
            <a:avLst/>
          </a:prstGeom>
        </p:spPr>
      </p:pic>
      <p:pic>
        <p:nvPicPr>
          <p:cNvPr id="7" name="Picture 6" descr="Map&#10;&#10;Description automatically generated">
            <a:extLst>
              <a:ext uri="{FF2B5EF4-FFF2-40B4-BE49-F238E27FC236}">
                <a16:creationId xmlns:a16="http://schemas.microsoft.com/office/drawing/2014/main" id="{C1D77EC9-43E8-FD49-99B4-1125518A7017}"/>
              </a:ext>
            </a:extLst>
          </p:cNvPr>
          <p:cNvPicPr>
            <a:picLocks noChangeAspect="1"/>
          </p:cNvPicPr>
          <p:nvPr/>
        </p:nvPicPr>
        <p:blipFill>
          <a:blip r:embed="rId5"/>
          <a:stretch>
            <a:fillRect/>
          </a:stretch>
        </p:blipFill>
        <p:spPr>
          <a:xfrm>
            <a:off x="-514557" y="639305"/>
            <a:ext cx="2920554" cy="2465614"/>
          </a:xfrm>
          <a:prstGeom prst="rect">
            <a:avLst/>
          </a:prstGeom>
        </p:spPr>
      </p:pic>
      <p:pic>
        <p:nvPicPr>
          <p:cNvPr id="9" name="Picture 8" descr="Map&#10;&#10;Description automatically generated">
            <a:extLst>
              <a:ext uri="{FF2B5EF4-FFF2-40B4-BE49-F238E27FC236}">
                <a16:creationId xmlns:a16="http://schemas.microsoft.com/office/drawing/2014/main" id="{37CD9211-D078-3F4D-88F5-7DC6DEF8CD2C}"/>
              </a:ext>
            </a:extLst>
          </p:cNvPr>
          <p:cNvPicPr>
            <a:picLocks noChangeAspect="1"/>
          </p:cNvPicPr>
          <p:nvPr/>
        </p:nvPicPr>
        <p:blipFill>
          <a:blip r:embed="rId6"/>
          <a:stretch>
            <a:fillRect/>
          </a:stretch>
        </p:blipFill>
        <p:spPr>
          <a:xfrm>
            <a:off x="-329836" y="-55621"/>
            <a:ext cx="2867749" cy="2465614"/>
          </a:xfrm>
          <a:prstGeom prst="rect">
            <a:avLst/>
          </a:prstGeom>
        </p:spPr>
      </p:pic>
      <p:pic>
        <p:nvPicPr>
          <p:cNvPr id="11" name="Picture 10" descr="Map&#10;&#10;Description automatically generated">
            <a:extLst>
              <a:ext uri="{FF2B5EF4-FFF2-40B4-BE49-F238E27FC236}">
                <a16:creationId xmlns:a16="http://schemas.microsoft.com/office/drawing/2014/main" id="{28FB573F-0F9E-414B-82BA-F266BA65C163}"/>
              </a:ext>
            </a:extLst>
          </p:cNvPr>
          <p:cNvPicPr>
            <a:picLocks noChangeAspect="1"/>
          </p:cNvPicPr>
          <p:nvPr/>
        </p:nvPicPr>
        <p:blipFill>
          <a:blip r:embed="rId7"/>
          <a:stretch>
            <a:fillRect/>
          </a:stretch>
        </p:blipFill>
        <p:spPr>
          <a:xfrm>
            <a:off x="8549306" y="214621"/>
            <a:ext cx="2848069" cy="2465614"/>
          </a:xfrm>
          <a:prstGeom prst="rect">
            <a:avLst/>
          </a:prstGeom>
        </p:spPr>
      </p:pic>
      <p:pic>
        <p:nvPicPr>
          <p:cNvPr id="13" name="Picture 12" descr="Map&#10;&#10;Description automatically generated">
            <a:extLst>
              <a:ext uri="{FF2B5EF4-FFF2-40B4-BE49-F238E27FC236}">
                <a16:creationId xmlns:a16="http://schemas.microsoft.com/office/drawing/2014/main" id="{67E3776F-D386-3548-AED3-503046998DD7}"/>
              </a:ext>
            </a:extLst>
          </p:cNvPr>
          <p:cNvPicPr>
            <a:picLocks noChangeAspect="1"/>
          </p:cNvPicPr>
          <p:nvPr/>
        </p:nvPicPr>
        <p:blipFill>
          <a:blip r:embed="rId8"/>
          <a:stretch>
            <a:fillRect/>
          </a:stretch>
        </p:blipFill>
        <p:spPr>
          <a:xfrm>
            <a:off x="-329836" y="4883187"/>
            <a:ext cx="3018313" cy="2465614"/>
          </a:xfrm>
          <a:prstGeom prst="rect">
            <a:avLst/>
          </a:prstGeom>
        </p:spPr>
      </p:pic>
      <p:pic>
        <p:nvPicPr>
          <p:cNvPr id="17" name="Picture 16" descr="Map&#10;&#10;Description automatically generated">
            <a:extLst>
              <a:ext uri="{FF2B5EF4-FFF2-40B4-BE49-F238E27FC236}">
                <a16:creationId xmlns:a16="http://schemas.microsoft.com/office/drawing/2014/main" id="{A7F28EB9-7BEA-9541-9329-913D96E055F2}"/>
              </a:ext>
            </a:extLst>
          </p:cNvPr>
          <p:cNvPicPr>
            <a:picLocks noChangeAspect="1"/>
          </p:cNvPicPr>
          <p:nvPr/>
        </p:nvPicPr>
        <p:blipFill>
          <a:blip r:embed="rId9"/>
          <a:stretch>
            <a:fillRect/>
          </a:stretch>
        </p:blipFill>
        <p:spPr>
          <a:xfrm>
            <a:off x="2437894" y="169669"/>
            <a:ext cx="3028463" cy="2465614"/>
          </a:xfrm>
          <a:prstGeom prst="rect">
            <a:avLst/>
          </a:prstGeom>
        </p:spPr>
      </p:pic>
      <p:pic>
        <p:nvPicPr>
          <p:cNvPr id="19" name="Picture 18" descr="Map&#10;&#10;Description automatically generated">
            <a:extLst>
              <a:ext uri="{FF2B5EF4-FFF2-40B4-BE49-F238E27FC236}">
                <a16:creationId xmlns:a16="http://schemas.microsoft.com/office/drawing/2014/main" id="{6AB88029-224B-8B40-81E0-D42738288DCD}"/>
              </a:ext>
            </a:extLst>
          </p:cNvPr>
          <p:cNvPicPr>
            <a:picLocks noChangeAspect="1"/>
          </p:cNvPicPr>
          <p:nvPr/>
        </p:nvPicPr>
        <p:blipFill>
          <a:blip r:embed="rId10"/>
          <a:stretch>
            <a:fillRect/>
          </a:stretch>
        </p:blipFill>
        <p:spPr>
          <a:xfrm>
            <a:off x="8394913" y="4950880"/>
            <a:ext cx="3046387" cy="2465614"/>
          </a:xfrm>
          <a:prstGeom prst="rect">
            <a:avLst/>
          </a:prstGeom>
        </p:spPr>
      </p:pic>
      <p:pic>
        <p:nvPicPr>
          <p:cNvPr id="21" name="Picture 20" descr="Map&#10;&#10;Description automatically generated">
            <a:extLst>
              <a:ext uri="{FF2B5EF4-FFF2-40B4-BE49-F238E27FC236}">
                <a16:creationId xmlns:a16="http://schemas.microsoft.com/office/drawing/2014/main" id="{6EA2FC5B-A994-8747-963F-4B047FA25800}"/>
              </a:ext>
            </a:extLst>
          </p:cNvPr>
          <p:cNvPicPr>
            <a:picLocks noChangeAspect="1"/>
          </p:cNvPicPr>
          <p:nvPr/>
        </p:nvPicPr>
        <p:blipFill>
          <a:blip r:embed="rId11"/>
          <a:stretch>
            <a:fillRect/>
          </a:stretch>
        </p:blipFill>
        <p:spPr>
          <a:xfrm>
            <a:off x="-203277" y="214621"/>
            <a:ext cx="2951970" cy="2465614"/>
          </a:xfrm>
          <a:prstGeom prst="rect">
            <a:avLst/>
          </a:prstGeom>
        </p:spPr>
      </p:pic>
      <p:pic>
        <p:nvPicPr>
          <p:cNvPr id="23" name="Picture 22" descr="Map&#10;&#10;Description automatically generated">
            <a:extLst>
              <a:ext uri="{FF2B5EF4-FFF2-40B4-BE49-F238E27FC236}">
                <a16:creationId xmlns:a16="http://schemas.microsoft.com/office/drawing/2014/main" id="{E17E83B3-D4E0-0646-9166-859D3BF2CC33}"/>
              </a:ext>
            </a:extLst>
          </p:cNvPr>
          <p:cNvPicPr>
            <a:picLocks noChangeAspect="1"/>
          </p:cNvPicPr>
          <p:nvPr/>
        </p:nvPicPr>
        <p:blipFill>
          <a:blip r:embed="rId12"/>
          <a:stretch>
            <a:fillRect/>
          </a:stretch>
        </p:blipFill>
        <p:spPr>
          <a:xfrm>
            <a:off x="5154068" y="5048365"/>
            <a:ext cx="3240845" cy="2465614"/>
          </a:xfrm>
          <a:prstGeom prst="rect">
            <a:avLst/>
          </a:prstGeom>
        </p:spPr>
      </p:pic>
      <p:pic>
        <p:nvPicPr>
          <p:cNvPr id="27" name="Picture 26" descr="Map&#10;&#10;Description automatically generated">
            <a:extLst>
              <a:ext uri="{FF2B5EF4-FFF2-40B4-BE49-F238E27FC236}">
                <a16:creationId xmlns:a16="http://schemas.microsoft.com/office/drawing/2014/main" id="{37993B05-5BAE-2B42-8A8C-0CD8F1EC7406}"/>
              </a:ext>
            </a:extLst>
          </p:cNvPr>
          <p:cNvPicPr>
            <a:picLocks noChangeAspect="1"/>
          </p:cNvPicPr>
          <p:nvPr/>
        </p:nvPicPr>
        <p:blipFill>
          <a:blip r:embed="rId13"/>
          <a:stretch>
            <a:fillRect/>
          </a:stretch>
        </p:blipFill>
        <p:spPr>
          <a:xfrm>
            <a:off x="2257440" y="5040785"/>
            <a:ext cx="3089185" cy="2465614"/>
          </a:xfrm>
          <a:prstGeom prst="rect">
            <a:avLst/>
          </a:prstGeom>
        </p:spPr>
      </p:pic>
      <p:pic>
        <p:nvPicPr>
          <p:cNvPr id="29" name="Picture 28" descr="Map&#10;&#10;Description automatically generated">
            <a:extLst>
              <a:ext uri="{FF2B5EF4-FFF2-40B4-BE49-F238E27FC236}">
                <a16:creationId xmlns:a16="http://schemas.microsoft.com/office/drawing/2014/main" id="{C858BDFE-41D4-F743-9F03-C719FD276FF1}"/>
              </a:ext>
            </a:extLst>
          </p:cNvPr>
          <p:cNvPicPr>
            <a:picLocks noChangeAspect="1"/>
          </p:cNvPicPr>
          <p:nvPr/>
        </p:nvPicPr>
        <p:blipFill>
          <a:blip r:embed="rId14"/>
          <a:stretch>
            <a:fillRect/>
          </a:stretch>
        </p:blipFill>
        <p:spPr>
          <a:xfrm>
            <a:off x="8225197" y="2462526"/>
            <a:ext cx="3172178" cy="2465614"/>
          </a:xfrm>
          <a:prstGeom prst="rect">
            <a:avLst/>
          </a:prstGeom>
        </p:spPr>
      </p:pic>
      <p:pic>
        <p:nvPicPr>
          <p:cNvPr id="31" name="Picture 30" descr="Map&#10;&#10;Description automatically generated">
            <a:extLst>
              <a:ext uri="{FF2B5EF4-FFF2-40B4-BE49-F238E27FC236}">
                <a16:creationId xmlns:a16="http://schemas.microsoft.com/office/drawing/2014/main" id="{868F6828-E627-B340-99EA-8142DFD1D558}"/>
              </a:ext>
            </a:extLst>
          </p:cNvPr>
          <p:cNvPicPr>
            <a:picLocks noChangeAspect="1"/>
          </p:cNvPicPr>
          <p:nvPr/>
        </p:nvPicPr>
        <p:blipFill>
          <a:blip r:embed="rId15"/>
          <a:stretch>
            <a:fillRect/>
          </a:stretch>
        </p:blipFill>
        <p:spPr>
          <a:xfrm>
            <a:off x="5225442" y="2477686"/>
            <a:ext cx="3098098" cy="2465614"/>
          </a:xfrm>
          <a:prstGeom prst="rect">
            <a:avLst/>
          </a:prstGeom>
        </p:spPr>
      </p:pic>
      <p:pic>
        <p:nvPicPr>
          <p:cNvPr id="33" name="Picture 32" descr="Map&#10;&#10;Description automatically generated">
            <a:extLst>
              <a:ext uri="{FF2B5EF4-FFF2-40B4-BE49-F238E27FC236}">
                <a16:creationId xmlns:a16="http://schemas.microsoft.com/office/drawing/2014/main" id="{8EF1D78B-AD20-D64B-BB7C-93BD0B230EEF}"/>
              </a:ext>
            </a:extLst>
          </p:cNvPr>
          <p:cNvPicPr>
            <a:picLocks noChangeAspect="1"/>
          </p:cNvPicPr>
          <p:nvPr/>
        </p:nvPicPr>
        <p:blipFill>
          <a:blip r:embed="rId16"/>
          <a:stretch>
            <a:fillRect/>
          </a:stretch>
        </p:blipFill>
        <p:spPr>
          <a:xfrm>
            <a:off x="-299495" y="2417573"/>
            <a:ext cx="3035719" cy="2465614"/>
          </a:xfrm>
          <a:prstGeom prst="rect">
            <a:avLst/>
          </a:prstGeom>
        </p:spPr>
      </p:pic>
      <p:pic>
        <p:nvPicPr>
          <p:cNvPr id="39" name="Picture 38" descr="Map&#10;&#10;Description automatically generated">
            <a:extLst>
              <a:ext uri="{FF2B5EF4-FFF2-40B4-BE49-F238E27FC236}">
                <a16:creationId xmlns:a16="http://schemas.microsoft.com/office/drawing/2014/main" id="{C24838ED-5F08-E441-BDB7-E83E6E42E336}"/>
              </a:ext>
            </a:extLst>
          </p:cNvPr>
          <p:cNvPicPr>
            <a:picLocks noChangeAspect="1"/>
          </p:cNvPicPr>
          <p:nvPr/>
        </p:nvPicPr>
        <p:blipFill>
          <a:blip r:embed="rId17"/>
          <a:stretch>
            <a:fillRect/>
          </a:stretch>
        </p:blipFill>
        <p:spPr>
          <a:xfrm>
            <a:off x="2365360" y="2575171"/>
            <a:ext cx="2873347" cy="2375709"/>
          </a:xfrm>
          <a:prstGeom prst="rect">
            <a:avLst/>
          </a:prstGeom>
        </p:spPr>
      </p:pic>
      <p:sp>
        <p:nvSpPr>
          <p:cNvPr id="40" name="TextBox 39">
            <a:extLst>
              <a:ext uri="{FF2B5EF4-FFF2-40B4-BE49-F238E27FC236}">
                <a16:creationId xmlns:a16="http://schemas.microsoft.com/office/drawing/2014/main" id="{EFD53F26-6F45-924F-8327-A749591C0A44}"/>
              </a:ext>
            </a:extLst>
          </p:cNvPr>
          <p:cNvSpPr txBox="1"/>
          <p:nvPr/>
        </p:nvSpPr>
        <p:spPr>
          <a:xfrm>
            <a:off x="2756647" y="-147918"/>
            <a:ext cx="3713517" cy="369332"/>
          </a:xfrm>
          <a:prstGeom prst="rect">
            <a:avLst/>
          </a:prstGeom>
          <a:noFill/>
        </p:spPr>
        <p:txBody>
          <a:bodyPr wrap="none" rtlCol="0">
            <a:spAutoFit/>
          </a:bodyPr>
          <a:lstStyle/>
          <a:p>
            <a:r>
              <a:rPr lang="en-US" dirty="0"/>
              <a:t>May jet stream impact on June NDVI?</a:t>
            </a:r>
          </a:p>
        </p:txBody>
      </p:sp>
    </p:spTree>
    <p:extLst>
      <p:ext uri="{BB962C8B-B14F-4D97-AF65-F5344CB8AC3E}">
        <p14:creationId xmlns:p14="http://schemas.microsoft.com/office/powerpoint/2010/main" val="188886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r Dec-Jan averaged monarchs index\with Dec-Jan averaged NOAA ndvi (detrend) 1993:2019 p&lt;10%">
            <a:extLst>
              <a:ext uri="{FF2B5EF4-FFF2-40B4-BE49-F238E27FC236}">
                <a16:creationId xmlns:a16="http://schemas.microsoft.com/office/drawing/2014/main" id="{5A7453C4-8F36-A44F-8B1E-B9BD6085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02" y="3803374"/>
            <a:ext cx="3719997" cy="3054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rr Dec-Jan averaged sep cent jet index\with Dec-Jan averaged NOAA ndvi (detrend) 1993:2019 p&lt;10%">
            <a:extLst>
              <a:ext uri="{FF2B5EF4-FFF2-40B4-BE49-F238E27FC236}">
                <a16:creationId xmlns:a16="http://schemas.microsoft.com/office/drawing/2014/main" id="{5D3DD75C-181C-1F43-A04E-29E3386E4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657600"/>
            <a:ext cx="3897524"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7A83A4-460D-D54A-BAFA-99F280125B3A}"/>
              </a:ext>
            </a:extLst>
          </p:cNvPr>
          <p:cNvSpPr txBox="1"/>
          <p:nvPr/>
        </p:nvSpPr>
        <p:spPr>
          <a:xfrm>
            <a:off x="129300" y="1721054"/>
            <a:ext cx="2986085" cy="1754326"/>
          </a:xfrm>
          <a:prstGeom prst="rect">
            <a:avLst/>
          </a:prstGeom>
          <a:noFill/>
        </p:spPr>
        <p:txBody>
          <a:bodyPr wrap="square" rtlCol="0">
            <a:spAutoFit/>
          </a:bodyPr>
          <a:lstStyle/>
          <a:p>
            <a:r>
              <a:rPr lang="en-US" dirty="0"/>
              <a:t>When we expanded the period to 1993-2019, the jet stream correlations shift a bit east and the winter monarch correlations condense in great plains</a:t>
            </a:r>
          </a:p>
        </p:txBody>
      </p:sp>
      <p:sp>
        <p:nvSpPr>
          <p:cNvPr id="4" name="TextBox 3">
            <a:extLst>
              <a:ext uri="{FF2B5EF4-FFF2-40B4-BE49-F238E27FC236}">
                <a16:creationId xmlns:a16="http://schemas.microsoft.com/office/drawing/2014/main" id="{3B0957C5-7BE4-2142-94F3-5F0412D31BB3}"/>
              </a:ext>
            </a:extLst>
          </p:cNvPr>
          <p:cNvSpPr txBox="1"/>
          <p:nvPr/>
        </p:nvSpPr>
        <p:spPr>
          <a:xfrm>
            <a:off x="8957601" y="2685294"/>
            <a:ext cx="2522550" cy="369332"/>
          </a:xfrm>
          <a:prstGeom prst="rect">
            <a:avLst/>
          </a:prstGeom>
          <a:noFill/>
        </p:spPr>
        <p:txBody>
          <a:bodyPr wrap="none" rtlCol="0">
            <a:spAutoFit/>
          </a:bodyPr>
          <a:lstStyle/>
          <a:p>
            <a:r>
              <a:rPr lang="en-US" dirty="0"/>
              <a:t>expand the sept jet band</a:t>
            </a:r>
          </a:p>
        </p:txBody>
      </p:sp>
      <p:pic>
        <p:nvPicPr>
          <p:cNvPr id="6" name="Picture 5">
            <a:extLst>
              <a:ext uri="{FF2B5EF4-FFF2-40B4-BE49-F238E27FC236}">
                <a16:creationId xmlns:a16="http://schemas.microsoft.com/office/drawing/2014/main" id="{B2C94E0A-F0DB-0E46-84F6-6E254545CD11}"/>
              </a:ext>
            </a:extLst>
          </p:cNvPr>
          <p:cNvPicPr/>
          <p:nvPr/>
        </p:nvPicPr>
        <p:blipFill>
          <a:blip r:embed="rId5"/>
          <a:stretch>
            <a:fillRect/>
          </a:stretch>
        </p:blipFill>
        <p:spPr>
          <a:xfrm>
            <a:off x="3244682" y="-182000"/>
            <a:ext cx="5227320" cy="6764800"/>
          </a:xfrm>
          <a:prstGeom prst="rect">
            <a:avLst/>
          </a:prstGeom>
        </p:spPr>
      </p:pic>
      <p:pic>
        <p:nvPicPr>
          <p:cNvPr id="7" name="Picture 6" descr="Map&#10;&#10;Description automatically generated">
            <a:extLst>
              <a:ext uri="{FF2B5EF4-FFF2-40B4-BE49-F238E27FC236}">
                <a16:creationId xmlns:a16="http://schemas.microsoft.com/office/drawing/2014/main" id="{1941B41C-32C4-B144-BE05-FE7FB8C51436}"/>
              </a:ext>
            </a:extLst>
          </p:cNvPr>
          <p:cNvPicPr>
            <a:picLocks noChangeAspect="1"/>
          </p:cNvPicPr>
          <p:nvPr/>
        </p:nvPicPr>
        <p:blipFill>
          <a:blip r:embed="rId6"/>
          <a:stretch>
            <a:fillRect/>
          </a:stretch>
        </p:blipFill>
        <p:spPr>
          <a:xfrm>
            <a:off x="9231895" y="894968"/>
            <a:ext cx="2695639" cy="2165454"/>
          </a:xfrm>
          <a:prstGeom prst="rect">
            <a:avLst/>
          </a:prstGeom>
        </p:spPr>
      </p:pic>
      <p:pic>
        <p:nvPicPr>
          <p:cNvPr id="8" name="Picture 7" descr="Map&#10;&#10;Description automatically generated">
            <a:extLst>
              <a:ext uri="{FF2B5EF4-FFF2-40B4-BE49-F238E27FC236}">
                <a16:creationId xmlns:a16="http://schemas.microsoft.com/office/drawing/2014/main" id="{379E062B-2457-A344-81BC-E8611AF54DE0}"/>
              </a:ext>
            </a:extLst>
          </p:cNvPr>
          <p:cNvPicPr>
            <a:picLocks noChangeAspect="1"/>
          </p:cNvPicPr>
          <p:nvPr/>
        </p:nvPicPr>
        <p:blipFill>
          <a:blip r:embed="rId7"/>
          <a:stretch>
            <a:fillRect/>
          </a:stretch>
        </p:blipFill>
        <p:spPr>
          <a:xfrm>
            <a:off x="8364771" y="1977695"/>
            <a:ext cx="2698786" cy="2165455"/>
          </a:xfrm>
          <a:prstGeom prst="rect">
            <a:avLst/>
          </a:prstGeom>
        </p:spPr>
      </p:pic>
    </p:spTree>
    <p:extLst>
      <p:ext uri="{BB962C8B-B14F-4D97-AF65-F5344CB8AC3E}">
        <p14:creationId xmlns:p14="http://schemas.microsoft.com/office/powerpoint/2010/main" val="4255093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CF94-4772-C94F-A863-77BCB1CFF372}"/>
              </a:ext>
            </a:extLst>
          </p:cNvPr>
          <p:cNvSpPr>
            <a:spLocks noGrp="1"/>
          </p:cNvSpPr>
          <p:nvPr>
            <p:ph type="title"/>
          </p:nvPr>
        </p:nvSpPr>
        <p:spPr>
          <a:xfrm>
            <a:off x="838200" y="681037"/>
            <a:ext cx="10515600" cy="1325563"/>
          </a:xfrm>
        </p:spPr>
        <p:txBody>
          <a:bodyPr/>
          <a:lstStyle/>
          <a:p>
            <a:r>
              <a:rPr lang="en-US" dirty="0"/>
              <a:t>Fall migration corridor nectar availability (2016-2019)</a:t>
            </a:r>
          </a:p>
        </p:txBody>
      </p:sp>
      <p:sp>
        <p:nvSpPr>
          <p:cNvPr id="3" name="Content Placeholder 2">
            <a:extLst>
              <a:ext uri="{FF2B5EF4-FFF2-40B4-BE49-F238E27FC236}">
                <a16:creationId xmlns:a16="http://schemas.microsoft.com/office/drawing/2014/main" id="{A156ADF7-6FC1-8547-996E-16D3E6086E80}"/>
              </a:ext>
            </a:extLst>
          </p:cNvPr>
          <p:cNvSpPr>
            <a:spLocks noGrp="1"/>
          </p:cNvSpPr>
          <p:nvPr>
            <p:ph idx="1"/>
          </p:nvPr>
        </p:nvSpPr>
        <p:spPr/>
        <p:txBody>
          <a:bodyPr/>
          <a:lstStyle/>
          <a:p>
            <a:r>
              <a:rPr lang="en-US" dirty="0"/>
              <a:t>High nectar availability (increased flowering) in both 2017 and 2018  but cool August temps in 2017 </a:t>
            </a:r>
          </a:p>
          <a:p>
            <a:endParaRPr lang="en-US" dirty="0"/>
          </a:p>
        </p:txBody>
      </p:sp>
      <p:pic>
        <p:nvPicPr>
          <p:cNvPr id="2050" name="Picture 2">
            <a:extLst>
              <a:ext uri="{FF2B5EF4-FFF2-40B4-BE49-F238E27FC236}">
                <a16:creationId xmlns:a16="http://schemas.microsoft.com/office/drawing/2014/main" id="{8D10F80E-E3DE-5949-AF7C-2831BF73F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368" y="2658794"/>
            <a:ext cx="5511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t, box and whisker chart&#10;&#10;Description automatically generated">
            <a:extLst>
              <a:ext uri="{FF2B5EF4-FFF2-40B4-BE49-F238E27FC236}">
                <a16:creationId xmlns:a16="http://schemas.microsoft.com/office/drawing/2014/main" id="{0DDFC6CA-3632-1148-A339-F43A37C36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hart&#10;&#10;Description automatically generated">
            <a:extLst>
              <a:ext uri="{FF2B5EF4-FFF2-40B4-BE49-F238E27FC236}">
                <a16:creationId xmlns:a16="http://schemas.microsoft.com/office/drawing/2014/main" id="{06E4C7F7-8632-394B-A897-43DE8B09B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888"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D9ED2D-1EBF-4E42-896E-FB4A51005EEB}"/>
              </a:ext>
            </a:extLst>
          </p:cNvPr>
          <p:cNvSpPr txBox="1"/>
          <p:nvPr/>
        </p:nvSpPr>
        <p:spPr>
          <a:xfrm>
            <a:off x="14288" y="111948"/>
            <a:ext cx="1900264" cy="369332"/>
          </a:xfrm>
          <a:prstGeom prst="rect">
            <a:avLst/>
          </a:prstGeom>
          <a:noFill/>
        </p:spPr>
        <p:txBody>
          <a:bodyPr wrap="none" rtlCol="0">
            <a:spAutoFit/>
          </a:bodyPr>
          <a:lstStyle/>
          <a:p>
            <a:r>
              <a:rPr lang="en-US" dirty="0"/>
              <a:t>TEXT POINT, no fig</a:t>
            </a:r>
          </a:p>
        </p:txBody>
      </p:sp>
    </p:spTree>
    <p:extLst>
      <p:ext uri="{BB962C8B-B14F-4D97-AF65-F5344CB8AC3E}">
        <p14:creationId xmlns:p14="http://schemas.microsoft.com/office/powerpoint/2010/main" val="1349747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B449-01D5-3F43-9D24-8BC94A06A696}"/>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E9F7A997-5FE1-0E44-8FCA-540B3D33C7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29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Tree>
    <p:extLst>
      <p:ext uri="{BB962C8B-B14F-4D97-AF65-F5344CB8AC3E}">
        <p14:creationId xmlns:p14="http://schemas.microsoft.com/office/powerpoint/2010/main" val="664532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03BE-A873-BB4B-8240-932EBEBB2528}"/>
              </a:ext>
            </a:extLst>
          </p:cNvPr>
          <p:cNvSpPr>
            <a:spLocks noGrp="1"/>
          </p:cNvSpPr>
          <p:nvPr>
            <p:ph type="title"/>
          </p:nvPr>
        </p:nvSpPr>
        <p:spPr>
          <a:xfrm>
            <a:off x="233516" y="153192"/>
            <a:ext cx="11958484" cy="1325563"/>
          </a:xfrm>
        </p:spPr>
        <p:txBody>
          <a:bodyPr>
            <a:normAutofit fontScale="90000"/>
          </a:bodyPr>
          <a:lstStyle/>
          <a:p>
            <a:r>
              <a:rPr lang="en-US" dirty="0"/>
              <a:t>More time series- in an effort to highlight the hemispheric potential of this jet stream migration framework?</a:t>
            </a:r>
          </a:p>
        </p:txBody>
      </p:sp>
      <p:sp>
        <p:nvSpPr>
          <p:cNvPr id="3" name="Content Placeholder 2">
            <a:extLst>
              <a:ext uri="{FF2B5EF4-FFF2-40B4-BE49-F238E27FC236}">
                <a16:creationId xmlns:a16="http://schemas.microsoft.com/office/drawing/2014/main" id="{785E7DC6-721D-304D-8A0B-A8926DECB91F}"/>
              </a:ext>
            </a:extLst>
          </p:cNvPr>
          <p:cNvSpPr>
            <a:spLocks noGrp="1"/>
          </p:cNvSpPr>
          <p:nvPr>
            <p:ph idx="1"/>
          </p:nvPr>
        </p:nvSpPr>
        <p:spPr>
          <a:xfrm>
            <a:off x="233516" y="1690688"/>
            <a:ext cx="8173065" cy="4351338"/>
          </a:xfrm>
        </p:spPr>
        <p:txBody>
          <a:bodyPr>
            <a:normAutofit lnSpcReduction="10000"/>
          </a:bodyPr>
          <a:lstStyle/>
          <a:p>
            <a:r>
              <a:rPr lang="en-US" dirty="0"/>
              <a:t>Western Monarch</a:t>
            </a:r>
          </a:p>
          <a:p>
            <a:pPr lvl="1"/>
            <a:r>
              <a:rPr lang="en-US" dirty="0" err="1"/>
              <a:t>TimeSeriesFallRoost</a:t>
            </a:r>
            <a:r>
              <a:rPr lang="en-US" dirty="0"/>
              <a:t> (1976-2020) Durham CA from Oct-Dec </a:t>
            </a:r>
          </a:p>
          <a:p>
            <a:pPr lvl="1"/>
            <a:r>
              <a:rPr lang="en-US" dirty="0" err="1"/>
              <a:t>TimeSeriesOverwintering</a:t>
            </a:r>
            <a:r>
              <a:rPr lang="en-US" dirty="0"/>
              <a:t> (1997-2020) Xerces data taken in California Thanksgiving count (end of November)</a:t>
            </a:r>
          </a:p>
          <a:p>
            <a:pPr lvl="2"/>
            <a:r>
              <a:rPr lang="en-US" dirty="0"/>
              <a:t>Data-Xerces-</a:t>
            </a:r>
            <a:r>
              <a:rPr lang="en-US" dirty="0" err="1"/>
              <a:t>WesternMonarchs.xlsx</a:t>
            </a:r>
            <a:endParaRPr lang="en-US" dirty="0"/>
          </a:p>
          <a:p>
            <a:pPr lvl="1"/>
            <a:r>
              <a:rPr lang="en-US" dirty="0"/>
              <a:t>July 4 count? by NABA? </a:t>
            </a:r>
          </a:p>
          <a:p>
            <a:pPr lvl="2"/>
            <a:r>
              <a:rPr lang="en-US" dirty="0"/>
              <a:t>this time series could potentially be correlated with the series Anurag developed for the eastern monarch.</a:t>
            </a:r>
          </a:p>
          <a:p>
            <a:r>
              <a:rPr lang="en-US" dirty="0"/>
              <a:t>British Butterflies</a:t>
            </a:r>
          </a:p>
          <a:p>
            <a:pPr lvl="1"/>
            <a:r>
              <a:rPr lang="en-US" dirty="0"/>
              <a:t>GBIF</a:t>
            </a:r>
          </a:p>
          <a:p>
            <a:pPr lvl="1"/>
            <a:r>
              <a:rPr lang="en-US" dirty="0"/>
              <a:t>UK Butterfly Monitoring Scheme (UKBMS) – NBN atlas</a:t>
            </a:r>
          </a:p>
          <a:p>
            <a:pPr lvl="2"/>
            <a:r>
              <a:rPr lang="en-US" dirty="0"/>
              <a:t>Wider country butterfly scheme (WCBS) (2006-2018)</a:t>
            </a:r>
          </a:p>
        </p:txBody>
      </p:sp>
    </p:spTree>
    <p:extLst>
      <p:ext uri="{BB962C8B-B14F-4D97-AF65-F5344CB8AC3E}">
        <p14:creationId xmlns:p14="http://schemas.microsoft.com/office/powerpoint/2010/main" val="714540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2F618-30A5-5A42-9AAC-5A49D82CCF76}"/>
              </a:ext>
            </a:extLst>
          </p:cNvPr>
          <p:cNvPicPr/>
          <p:nvPr/>
        </p:nvPicPr>
        <p:blipFill rotWithShape="1">
          <a:blip r:embed="rId2"/>
          <a:srcRect t="46487"/>
          <a:stretch/>
        </p:blipFill>
        <p:spPr>
          <a:xfrm>
            <a:off x="1801906" y="2112104"/>
            <a:ext cx="8588188" cy="3627736"/>
          </a:xfrm>
          <a:prstGeom prst="rect">
            <a:avLst/>
          </a:prstGeom>
        </p:spPr>
      </p:pic>
      <p:sp>
        <p:nvSpPr>
          <p:cNvPr id="5" name="Title 4">
            <a:extLst>
              <a:ext uri="{FF2B5EF4-FFF2-40B4-BE49-F238E27FC236}">
                <a16:creationId xmlns:a16="http://schemas.microsoft.com/office/drawing/2014/main" id="{A1047368-4E44-764B-8CF8-178077348616}"/>
              </a:ext>
            </a:extLst>
          </p:cNvPr>
          <p:cNvSpPr>
            <a:spLocks noGrp="1"/>
          </p:cNvSpPr>
          <p:nvPr>
            <p:ph type="title"/>
          </p:nvPr>
        </p:nvSpPr>
        <p:spPr>
          <a:xfrm>
            <a:off x="0" y="178379"/>
            <a:ext cx="10515600" cy="1325563"/>
          </a:xfrm>
        </p:spPr>
        <p:txBody>
          <a:bodyPr/>
          <a:lstStyle/>
          <a:p>
            <a:r>
              <a:rPr lang="en-US" dirty="0"/>
              <a:t>motivation for correlating Western Monarch Fall Roost and Overwintering time series</a:t>
            </a:r>
          </a:p>
        </p:txBody>
      </p:sp>
      <p:sp>
        <p:nvSpPr>
          <p:cNvPr id="2" name="TextBox 1">
            <a:extLst>
              <a:ext uri="{FF2B5EF4-FFF2-40B4-BE49-F238E27FC236}">
                <a16:creationId xmlns:a16="http://schemas.microsoft.com/office/drawing/2014/main" id="{B58BA74A-C0BC-F542-9861-193D20491915}"/>
              </a:ext>
            </a:extLst>
          </p:cNvPr>
          <p:cNvSpPr txBox="1"/>
          <p:nvPr/>
        </p:nvSpPr>
        <p:spPr>
          <a:xfrm>
            <a:off x="4349578" y="4816510"/>
            <a:ext cx="2520779" cy="1200329"/>
          </a:xfrm>
          <a:prstGeom prst="rect">
            <a:avLst/>
          </a:prstGeom>
          <a:noFill/>
        </p:spPr>
        <p:txBody>
          <a:bodyPr wrap="square" rtlCol="0">
            <a:spAutoFit/>
          </a:bodyPr>
          <a:lstStyle/>
          <a:p>
            <a:r>
              <a:rPr lang="en-US" dirty="0"/>
              <a:t>Sept Jet stream over west US correlated with minimum temperature in September</a:t>
            </a:r>
          </a:p>
        </p:txBody>
      </p:sp>
      <p:sp>
        <p:nvSpPr>
          <p:cNvPr id="6" name="TextBox 5">
            <a:extLst>
              <a:ext uri="{FF2B5EF4-FFF2-40B4-BE49-F238E27FC236}">
                <a16:creationId xmlns:a16="http://schemas.microsoft.com/office/drawing/2014/main" id="{B3E8B384-370C-CC4B-97A1-088E94C0FB64}"/>
              </a:ext>
            </a:extLst>
          </p:cNvPr>
          <p:cNvSpPr txBox="1"/>
          <p:nvPr/>
        </p:nvSpPr>
        <p:spPr>
          <a:xfrm>
            <a:off x="6996104" y="4816510"/>
            <a:ext cx="2520779" cy="1200329"/>
          </a:xfrm>
          <a:prstGeom prst="rect">
            <a:avLst/>
          </a:prstGeom>
          <a:noFill/>
        </p:spPr>
        <p:txBody>
          <a:bodyPr wrap="square" rtlCol="0">
            <a:spAutoFit/>
          </a:bodyPr>
          <a:lstStyle/>
          <a:p>
            <a:r>
              <a:rPr lang="en-US" dirty="0"/>
              <a:t>Mexico Winter Acreage correlated with minimum temperature in September</a:t>
            </a:r>
          </a:p>
        </p:txBody>
      </p:sp>
      <p:sp>
        <p:nvSpPr>
          <p:cNvPr id="7" name="TextBox 6">
            <a:extLst>
              <a:ext uri="{FF2B5EF4-FFF2-40B4-BE49-F238E27FC236}">
                <a16:creationId xmlns:a16="http://schemas.microsoft.com/office/drawing/2014/main" id="{8BC0FDE9-CC2B-0842-A487-165EAA734685}"/>
              </a:ext>
            </a:extLst>
          </p:cNvPr>
          <p:cNvSpPr txBox="1"/>
          <p:nvPr/>
        </p:nvSpPr>
        <p:spPr>
          <a:xfrm>
            <a:off x="1581664" y="5292546"/>
            <a:ext cx="2520779" cy="923330"/>
          </a:xfrm>
          <a:prstGeom prst="rect">
            <a:avLst/>
          </a:prstGeom>
          <a:noFill/>
        </p:spPr>
        <p:txBody>
          <a:bodyPr wrap="square" rtlCol="0">
            <a:spAutoFit/>
          </a:bodyPr>
          <a:lstStyle/>
          <a:p>
            <a:r>
              <a:rPr lang="en-US" dirty="0"/>
              <a:t>Mexico Winter Acreage correlated with September Jet Stream</a:t>
            </a:r>
          </a:p>
        </p:txBody>
      </p:sp>
    </p:spTree>
    <p:extLst>
      <p:ext uri="{BB962C8B-B14F-4D97-AF65-F5344CB8AC3E}">
        <p14:creationId xmlns:p14="http://schemas.microsoft.com/office/powerpoint/2010/main" val="793350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83D2E8-41C7-E4C6-0183-20FC2DC2E361}"/>
              </a:ext>
            </a:extLst>
          </p:cNvPr>
          <p:cNvGrpSpPr/>
          <p:nvPr/>
        </p:nvGrpSpPr>
        <p:grpSpPr>
          <a:xfrm>
            <a:off x="8077198" y="0"/>
            <a:ext cx="4114800" cy="6858000"/>
            <a:chOff x="8077198" y="0"/>
            <a:chExt cx="4114800" cy="6858000"/>
          </a:xfrm>
        </p:grpSpPr>
        <p:sp>
          <p:nvSpPr>
            <p:cNvPr id="9" name="Rectangle 8">
              <a:extLst>
                <a:ext uri="{FF2B5EF4-FFF2-40B4-BE49-F238E27FC236}">
                  <a16:creationId xmlns:a16="http://schemas.microsoft.com/office/drawing/2014/main" id="{70847325-728F-4D4E-78A4-E0FAF745C5A3}"/>
                </a:ext>
              </a:extLst>
            </p:cNvPr>
            <p:cNvSpPr/>
            <p:nvPr/>
          </p:nvSpPr>
          <p:spPr>
            <a:xfrm>
              <a:off x="8203315" y="0"/>
              <a:ext cx="39886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650F5E-E564-87B7-06E9-71F3AFC2067B}"/>
                </a:ext>
              </a:extLst>
            </p:cNvPr>
            <p:cNvGrpSpPr/>
            <p:nvPr/>
          </p:nvGrpSpPr>
          <p:grpSpPr>
            <a:xfrm>
              <a:off x="8077198" y="0"/>
              <a:ext cx="4114800" cy="6858000"/>
              <a:chOff x="8077198" y="13252"/>
              <a:chExt cx="4114800" cy="6858000"/>
            </a:xfrm>
          </p:grpSpPr>
          <p:pic>
            <p:nvPicPr>
              <p:cNvPr id="3" name="Picture 2" descr="Chart, line chart&#10;&#10;Description automatically generated">
                <a:extLst>
                  <a:ext uri="{FF2B5EF4-FFF2-40B4-BE49-F238E27FC236}">
                    <a16:creationId xmlns:a16="http://schemas.microsoft.com/office/drawing/2014/main" id="{BB9BD3FD-5493-4CEA-0F49-5AD5037EF83C}"/>
                  </a:ext>
                </a:extLst>
              </p:cNvPr>
              <p:cNvPicPr>
                <a:picLocks noChangeAspect="1"/>
              </p:cNvPicPr>
              <p:nvPr/>
            </p:nvPicPr>
            <p:blipFill>
              <a:blip r:embed="rId2"/>
              <a:stretch>
                <a:fillRect/>
              </a:stretch>
            </p:blipFill>
            <p:spPr>
              <a:xfrm>
                <a:off x="8077198" y="13252"/>
                <a:ext cx="4114800" cy="6858000"/>
              </a:xfrm>
              <a:prstGeom prst="rect">
                <a:avLst/>
              </a:prstGeom>
            </p:spPr>
          </p:pic>
          <p:grpSp>
            <p:nvGrpSpPr>
              <p:cNvPr id="8" name="Group 7">
                <a:extLst>
                  <a:ext uri="{FF2B5EF4-FFF2-40B4-BE49-F238E27FC236}">
                    <a16:creationId xmlns:a16="http://schemas.microsoft.com/office/drawing/2014/main" id="{466B4EDA-C2BB-BB67-3306-7746AE69C2C4}"/>
                  </a:ext>
                </a:extLst>
              </p:cNvPr>
              <p:cNvGrpSpPr/>
              <p:nvPr/>
            </p:nvGrpSpPr>
            <p:grpSpPr>
              <a:xfrm>
                <a:off x="8659650" y="110495"/>
                <a:ext cx="2922463" cy="4338538"/>
                <a:chOff x="8659650" y="110495"/>
                <a:chExt cx="2922463" cy="4338538"/>
              </a:xfrm>
            </p:grpSpPr>
            <p:pic>
              <p:nvPicPr>
                <p:cNvPr id="5" name="Picture 4" descr="Diagram&#10;&#10;Description automatically generated">
                  <a:extLst>
                    <a:ext uri="{FF2B5EF4-FFF2-40B4-BE49-F238E27FC236}">
                      <a16:creationId xmlns:a16="http://schemas.microsoft.com/office/drawing/2014/main" id="{67654D7E-A522-D675-D118-7E77A2A2439E}"/>
                    </a:ext>
                  </a:extLst>
                </p:cNvPr>
                <p:cNvPicPr>
                  <a:picLocks noChangeAspect="1"/>
                </p:cNvPicPr>
                <p:nvPr/>
              </p:nvPicPr>
              <p:blipFill rotWithShape="1">
                <a:blip r:embed="rId3"/>
                <a:srcRect l="26213" t="9948" r="26691" b="79128"/>
                <a:stretch/>
              </p:blipFill>
              <p:spPr>
                <a:xfrm>
                  <a:off x="8659651" y="110495"/>
                  <a:ext cx="809819" cy="657415"/>
                </a:xfrm>
                <a:prstGeom prst="rect">
                  <a:avLst/>
                </a:prstGeom>
              </p:spPr>
            </p:pic>
            <p:pic>
              <p:nvPicPr>
                <p:cNvPr id="6" name="Picture 5" descr="Diagram&#10;&#10;Description automatically generated">
                  <a:extLst>
                    <a:ext uri="{FF2B5EF4-FFF2-40B4-BE49-F238E27FC236}">
                      <a16:creationId xmlns:a16="http://schemas.microsoft.com/office/drawing/2014/main" id="{6057E80E-F519-809B-9E6A-139470F1F986}"/>
                    </a:ext>
                  </a:extLst>
                </p:cNvPr>
                <p:cNvPicPr>
                  <a:picLocks noChangeAspect="1"/>
                </p:cNvPicPr>
                <p:nvPr/>
              </p:nvPicPr>
              <p:blipFill rotWithShape="1">
                <a:blip r:embed="rId3"/>
                <a:srcRect l="26018" t="34856" r="26876" b="54218"/>
                <a:stretch/>
              </p:blipFill>
              <p:spPr>
                <a:xfrm>
                  <a:off x="8659650" y="1826694"/>
                  <a:ext cx="809820" cy="657415"/>
                </a:xfrm>
                <a:prstGeom prst="rect">
                  <a:avLst/>
                </a:prstGeom>
              </p:spPr>
            </p:pic>
            <p:pic>
              <p:nvPicPr>
                <p:cNvPr id="7" name="Picture 6" descr="Diagram&#10;&#10;Description automatically generated">
                  <a:extLst>
                    <a:ext uri="{FF2B5EF4-FFF2-40B4-BE49-F238E27FC236}">
                      <a16:creationId xmlns:a16="http://schemas.microsoft.com/office/drawing/2014/main" id="{8E1E7AB2-F757-9B0A-4810-FE6F6E351B9F}"/>
                    </a:ext>
                  </a:extLst>
                </p:cNvPr>
                <p:cNvPicPr>
                  <a:picLocks noChangeAspect="1"/>
                </p:cNvPicPr>
                <p:nvPr/>
              </p:nvPicPr>
              <p:blipFill rotWithShape="1">
                <a:blip r:embed="rId4"/>
                <a:srcRect l="26235" t="59876" r="27099" b="29136"/>
                <a:stretch/>
              </p:blipFill>
              <p:spPr>
                <a:xfrm>
                  <a:off x="10773159" y="3782394"/>
                  <a:ext cx="808954" cy="666639"/>
                </a:xfrm>
                <a:prstGeom prst="rect">
                  <a:avLst/>
                </a:prstGeom>
              </p:spPr>
            </p:pic>
          </p:grpSp>
        </p:grpSp>
      </p:grpSp>
      <p:sp>
        <p:nvSpPr>
          <p:cNvPr id="11" name="TextBox 10">
            <a:extLst>
              <a:ext uri="{FF2B5EF4-FFF2-40B4-BE49-F238E27FC236}">
                <a16:creationId xmlns:a16="http://schemas.microsoft.com/office/drawing/2014/main" id="{DAFECD5F-07CD-EC28-CA76-908F747FDD56}"/>
              </a:ext>
            </a:extLst>
          </p:cNvPr>
          <p:cNvSpPr txBox="1"/>
          <p:nvPr/>
        </p:nvSpPr>
        <p:spPr>
          <a:xfrm>
            <a:off x="1577009" y="63461"/>
            <a:ext cx="1526380" cy="830997"/>
          </a:xfrm>
          <a:prstGeom prst="rect">
            <a:avLst/>
          </a:prstGeom>
          <a:noFill/>
        </p:spPr>
        <p:txBody>
          <a:bodyPr wrap="none" rtlCol="0">
            <a:spAutoFit/>
          </a:bodyPr>
          <a:lstStyle/>
          <a:p>
            <a:r>
              <a:rPr lang="en-US" sz="4800" b="1" dirty="0"/>
              <a:t>Fig. 2</a:t>
            </a:r>
          </a:p>
        </p:txBody>
      </p:sp>
    </p:spTree>
    <p:extLst>
      <p:ext uri="{BB962C8B-B14F-4D97-AF65-F5344CB8AC3E}">
        <p14:creationId xmlns:p14="http://schemas.microsoft.com/office/powerpoint/2010/main" val="308511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47CD867E-95D3-C948-8C5F-BEE43F168491}"/>
              </a:ext>
            </a:extLst>
          </p:cNvPr>
          <p:cNvPicPr>
            <a:picLocks noChangeAspect="1"/>
          </p:cNvPicPr>
          <p:nvPr/>
        </p:nvPicPr>
        <p:blipFill>
          <a:blip r:embed="rId2"/>
          <a:stretch>
            <a:fillRect/>
          </a:stretch>
        </p:blipFill>
        <p:spPr>
          <a:xfrm>
            <a:off x="512244" y="233192"/>
            <a:ext cx="7004851" cy="5742005"/>
          </a:xfrm>
          <a:prstGeom prst="rect">
            <a:avLst/>
          </a:prstGeom>
        </p:spPr>
      </p:pic>
      <p:sp>
        <p:nvSpPr>
          <p:cNvPr id="5" name="TextBox 4">
            <a:extLst>
              <a:ext uri="{FF2B5EF4-FFF2-40B4-BE49-F238E27FC236}">
                <a16:creationId xmlns:a16="http://schemas.microsoft.com/office/drawing/2014/main" id="{7ABEE736-995E-E840-8512-C1BB64883A30}"/>
              </a:ext>
            </a:extLst>
          </p:cNvPr>
          <p:cNvSpPr txBox="1"/>
          <p:nvPr/>
        </p:nvSpPr>
        <p:spPr>
          <a:xfrm>
            <a:off x="8863780" y="840658"/>
            <a:ext cx="3328220" cy="3970318"/>
          </a:xfrm>
          <a:prstGeom prst="rect">
            <a:avLst/>
          </a:prstGeom>
          <a:noFill/>
        </p:spPr>
        <p:txBody>
          <a:bodyPr wrap="square" rtlCol="0">
            <a:spAutoFit/>
          </a:bodyPr>
          <a:lstStyle/>
          <a:p>
            <a:r>
              <a:rPr lang="en-US" dirty="0"/>
              <a:t>No significant signal for entire period w linear detrending</a:t>
            </a:r>
          </a:p>
          <a:p>
            <a:endParaRPr lang="en-US" dirty="0"/>
          </a:p>
          <a:p>
            <a:endParaRPr lang="en-US" dirty="0"/>
          </a:p>
          <a:p>
            <a:r>
              <a:rPr lang="en-US" dirty="0"/>
              <a:t>2007 Durham Fall Roost much higher than Xerces Overwintering or Mexico Winter Acreage</a:t>
            </a:r>
          </a:p>
          <a:p>
            <a:endParaRPr lang="en-US" dirty="0"/>
          </a:p>
          <a:p>
            <a:endParaRPr lang="en-US" dirty="0"/>
          </a:p>
          <a:p>
            <a:r>
              <a:rPr lang="en-US" b="1" dirty="0"/>
              <a:t>But!: West and Mexico positively related from 2005-2017</a:t>
            </a:r>
          </a:p>
          <a:p>
            <a:r>
              <a:rPr lang="en-US" b="1" dirty="0"/>
              <a:t>(Xerces and Mexico r =0.48 p&lt;0.1)</a:t>
            </a:r>
          </a:p>
          <a:p>
            <a:endParaRPr lang="en-US" dirty="0"/>
          </a:p>
        </p:txBody>
      </p:sp>
      <p:cxnSp>
        <p:nvCxnSpPr>
          <p:cNvPr id="7" name="Straight Connector 6">
            <a:extLst>
              <a:ext uri="{FF2B5EF4-FFF2-40B4-BE49-F238E27FC236}">
                <a16:creationId xmlns:a16="http://schemas.microsoft.com/office/drawing/2014/main" id="{DD3088A9-549E-334B-AADD-7862156E0AD8}"/>
              </a:ext>
            </a:extLst>
          </p:cNvPr>
          <p:cNvCxnSpPr>
            <a:cxnSpLocks/>
          </p:cNvCxnSpPr>
          <p:nvPr/>
        </p:nvCxnSpPr>
        <p:spPr>
          <a:xfrm flipV="1">
            <a:off x="340821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313E9A-B1D5-4A4F-935E-DC4BFEF11EEE}"/>
              </a:ext>
            </a:extLst>
          </p:cNvPr>
          <p:cNvCxnSpPr>
            <a:cxnSpLocks/>
          </p:cNvCxnSpPr>
          <p:nvPr/>
        </p:nvCxnSpPr>
        <p:spPr>
          <a:xfrm flipV="1">
            <a:off x="635729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C958AF-0EAE-3A43-B9E3-7F36C542181A}"/>
              </a:ext>
            </a:extLst>
          </p:cNvPr>
          <p:cNvSpPr txBox="1"/>
          <p:nvPr/>
        </p:nvSpPr>
        <p:spPr>
          <a:xfrm>
            <a:off x="4194536" y="1808071"/>
            <a:ext cx="1474506" cy="461665"/>
          </a:xfrm>
          <a:prstGeom prst="rect">
            <a:avLst/>
          </a:prstGeom>
          <a:noFill/>
        </p:spPr>
        <p:txBody>
          <a:bodyPr wrap="none" rtlCol="0">
            <a:spAutoFit/>
          </a:bodyPr>
          <a:lstStyle/>
          <a:p>
            <a:r>
              <a:rPr lang="en-US" sz="2400" dirty="0">
                <a:solidFill>
                  <a:srgbClr val="0070C0"/>
                </a:solidFill>
              </a:rPr>
              <a:t>All In-Sync</a:t>
            </a:r>
          </a:p>
        </p:txBody>
      </p:sp>
      <p:sp>
        <p:nvSpPr>
          <p:cNvPr id="2" name="TextBox 1">
            <a:extLst>
              <a:ext uri="{FF2B5EF4-FFF2-40B4-BE49-F238E27FC236}">
                <a16:creationId xmlns:a16="http://schemas.microsoft.com/office/drawing/2014/main" id="{631EDEB1-9D9F-7F40-B89C-7AFCA2D1E5DE}"/>
              </a:ext>
            </a:extLst>
          </p:cNvPr>
          <p:cNvSpPr txBox="1"/>
          <p:nvPr/>
        </p:nvSpPr>
        <p:spPr>
          <a:xfrm>
            <a:off x="6543251" y="5934670"/>
            <a:ext cx="5605189" cy="923330"/>
          </a:xfrm>
          <a:prstGeom prst="rect">
            <a:avLst/>
          </a:prstGeom>
          <a:noFill/>
        </p:spPr>
        <p:txBody>
          <a:bodyPr wrap="none" rtlCol="0">
            <a:spAutoFit/>
          </a:bodyPr>
          <a:lstStyle/>
          <a:p>
            <a:pPr marL="342900" indent="-342900">
              <a:buAutoNum type="alphaUcParenR"/>
            </a:pPr>
            <a:r>
              <a:rPr lang="en-US" dirty="0"/>
              <a:t>western flyway ((summer?) fall, winter)</a:t>
            </a:r>
          </a:p>
          <a:p>
            <a:pPr marL="342900" indent="-342900">
              <a:buFontTx/>
              <a:buAutoNum type="alphaUcParenR"/>
            </a:pPr>
            <a:r>
              <a:rPr lang="en-US" dirty="0"/>
              <a:t>eastern (fall winter)</a:t>
            </a:r>
          </a:p>
          <a:p>
            <a:r>
              <a:rPr lang="en-US" dirty="0"/>
              <a:t>C) Western winter (xerces) versus eastern winter (Mexico)</a:t>
            </a:r>
          </a:p>
        </p:txBody>
      </p:sp>
      <p:sp>
        <p:nvSpPr>
          <p:cNvPr id="3" name="TextBox 2">
            <a:extLst>
              <a:ext uri="{FF2B5EF4-FFF2-40B4-BE49-F238E27FC236}">
                <a16:creationId xmlns:a16="http://schemas.microsoft.com/office/drawing/2014/main" id="{4DF55301-ADAF-E847-89F1-F0627900F0A5}"/>
              </a:ext>
            </a:extLst>
          </p:cNvPr>
          <p:cNvSpPr txBox="1"/>
          <p:nvPr/>
        </p:nvSpPr>
        <p:spPr>
          <a:xfrm>
            <a:off x="9082007" y="170481"/>
            <a:ext cx="1180323" cy="369332"/>
          </a:xfrm>
          <a:prstGeom prst="rect">
            <a:avLst/>
          </a:prstGeom>
          <a:noFill/>
        </p:spPr>
        <p:txBody>
          <a:bodyPr wrap="none" rtlCol="0">
            <a:spAutoFit/>
          </a:bodyPr>
          <a:lstStyle/>
          <a:p>
            <a:r>
              <a:rPr lang="en-US" dirty="0"/>
              <a:t>OTHER MS</a:t>
            </a:r>
          </a:p>
        </p:txBody>
      </p:sp>
      <p:sp>
        <p:nvSpPr>
          <p:cNvPr id="6" name="TextBox 5">
            <a:extLst>
              <a:ext uri="{FF2B5EF4-FFF2-40B4-BE49-F238E27FC236}">
                <a16:creationId xmlns:a16="http://schemas.microsoft.com/office/drawing/2014/main" id="{33C8850E-72E2-D74C-960B-096670090F67}"/>
              </a:ext>
            </a:extLst>
          </p:cNvPr>
          <p:cNvSpPr txBox="1"/>
          <p:nvPr/>
        </p:nvSpPr>
        <p:spPr>
          <a:xfrm>
            <a:off x="147484" y="6417945"/>
            <a:ext cx="4164538" cy="369332"/>
          </a:xfrm>
          <a:prstGeom prst="rect">
            <a:avLst/>
          </a:prstGeom>
          <a:noFill/>
        </p:spPr>
        <p:txBody>
          <a:bodyPr wrap="none" rtlCol="0">
            <a:spAutoFit/>
          </a:bodyPr>
          <a:lstStyle/>
          <a:p>
            <a:r>
              <a:rPr lang="en-US" dirty="0"/>
              <a:t>correlate the jet stream for this sub-period</a:t>
            </a:r>
          </a:p>
        </p:txBody>
      </p:sp>
      <p:sp>
        <p:nvSpPr>
          <p:cNvPr id="11" name="TextBox 10">
            <a:extLst>
              <a:ext uri="{FF2B5EF4-FFF2-40B4-BE49-F238E27FC236}">
                <a16:creationId xmlns:a16="http://schemas.microsoft.com/office/drawing/2014/main" id="{B77FFD94-615F-994E-B27B-52EE21A30800}"/>
              </a:ext>
            </a:extLst>
          </p:cNvPr>
          <p:cNvSpPr txBox="1"/>
          <p:nvPr/>
        </p:nvSpPr>
        <p:spPr>
          <a:xfrm>
            <a:off x="1663828" y="55828"/>
            <a:ext cx="1361845" cy="1569660"/>
          </a:xfrm>
          <a:prstGeom prst="rect">
            <a:avLst/>
          </a:prstGeom>
          <a:noFill/>
        </p:spPr>
        <p:txBody>
          <a:bodyPr wrap="square" rtlCol="0">
            <a:spAutoFit/>
          </a:bodyPr>
          <a:lstStyle/>
          <a:p>
            <a:r>
              <a:rPr lang="en-US" sz="2400" dirty="0">
                <a:solidFill>
                  <a:srgbClr val="FF0000"/>
                </a:solidFill>
              </a:rPr>
              <a:t>Fall Roost out of sync</a:t>
            </a:r>
          </a:p>
        </p:txBody>
      </p:sp>
      <p:cxnSp>
        <p:nvCxnSpPr>
          <p:cNvPr id="13" name="Straight Arrow Connector 12">
            <a:extLst>
              <a:ext uri="{FF2B5EF4-FFF2-40B4-BE49-F238E27FC236}">
                <a16:creationId xmlns:a16="http://schemas.microsoft.com/office/drawing/2014/main" id="{5C274FD2-6983-0140-BAC8-D8DA7004F559}"/>
              </a:ext>
            </a:extLst>
          </p:cNvPr>
          <p:cNvCxnSpPr>
            <a:cxnSpLocks/>
            <a:stCxn id="11" idx="2"/>
          </p:cNvCxnSpPr>
          <p:nvPr/>
        </p:nvCxnSpPr>
        <p:spPr>
          <a:xfrm flipV="1">
            <a:off x="2344751" y="1033474"/>
            <a:ext cx="286085" cy="59201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7687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61950" y="5106888"/>
            <a:ext cx="4999511" cy="1488893"/>
          </a:xfrm>
        </p:spPr>
        <p:txBody>
          <a:bodyPr>
            <a:normAutofit fontScale="90000"/>
          </a:bodyPr>
          <a:lstStyle/>
          <a:p>
            <a:r>
              <a:rPr lang="en-US" sz="2000" dirty="0"/>
              <a:t>Motivation: Warm August temperatures correspond to northern jet in eastern NA;  in British isles northern NAJ corresponds with warmer August temperatures and drought (Trouet et al. 2018 NCC) </a:t>
            </a:r>
            <a:r>
              <a:rPr lang="en-US" sz="2000" dirty="0">
                <a:sym typeface="Wingdings" pitchFamily="2" charset="2"/>
              </a:rPr>
              <a:t> more richness? and more abundance? (multiple species?)</a:t>
            </a:r>
            <a:endParaRPr lang="en-US" sz="2000" dirty="0"/>
          </a:p>
        </p:txBody>
      </p:sp>
      <p:sp>
        <p:nvSpPr>
          <p:cNvPr id="7" name="TextBox 6">
            <a:extLst>
              <a:ext uri="{FF2B5EF4-FFF2-40B4-BE49-F238E27FC236}">
                <a16:creationId xmlns:a16="http://schemas.microsoft.com/office/drawing/2014/main" id="{C2B0092B-92E6-5448-A948-0BB7428C4D1C}"/>
              </a:ext>
            </a:extLst>
          </p:cNvPr>
          <p:cNvSpPr txBox="1"/>
          <p:nvPr/>
        </p:nvSpPr>
        <p:spPr>
          <a:xfrm>
            <a:off x="0" y="63461"/>
            <a:ext cx="12192000" cy="707886"/>
          </a:xfrm>
          <a:prstGeom prst="rect">
            <a:avLst/>
          </a:prstGeom>
          <a:noFill/>
        </p:spPr>
        <p:txBody>
          <a:bodyPr wrap="square" rtlCol="0">
            <a:spAutoFit/>
          </a:bodyPr>
          <a:lstStyle/>
          <a:p>
            <a:r>
              <a:rPr lang="en-US" sz="4000" b="1" dirty="0"/>
              <a:t>British August Butterfly Time series</a:t>
            </a:r>
          </a:p>
        </p:txBody>
      </p:sp>
      <p:pic>
        <p:nvPicPr>
          <p:cNvPr id="1026" name="Picture 2" descr="Fig. 1">
            <a:extLst>
              <a:ext uri="{FF2B5EF4-FFF2-40B4-BE49-F238E27FC236}">
                <a16:creationId xmlns:a16="http://schemas.microsoft.com/office/drawing/2014/main" id="{B68F7DE3-61E5-0640-9BFD-BD4CD115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0" y="637575"/>
            <a:ext cx="5753016" cy="449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401D7DB6-5CAA-A34E-8629-1C39B7593217}"/>
              </a:ext>
            </a:extLst>
          </p:cNvPr>
          <p:cNvPicPr>
            <a:picLocks noChangeAspect="1"/>
          </p:cNvPicPr>
          <p:nvPr/>
        </p:nvPicPr>
        <p:blipFill rotWithShape="1">
          <a:blip r:embed="rId3"/>
          <a:srcRect t="2279" b="54504"/>
          <a:stretch/>
        </p:blipFill>
        <p:spPr>
          <a:xfrm>
            <a:off x="6411701" y="3212321"/>
            <a:ext cx="4475709" cy="1317364"/>
          </a:xfrm>
          <a:prstGeom prst="rect">
            <a:avLst/>
          </a:prstGeom>
        </p:spPr>
      </p:pic>
      <p:pic>
        <p:nvPicPr>
          <p:cNvPr id="6" name="Picture 5" descr="Chart, diagram&#10;&#10;Description automatically generated">
            <a:extLst>
              <a:ext uri="{FF2B5EF4-FFF2-40B4-BE49-F238E27FC236}">
                <a16:creationId xmlns:a16="http://schemas.microsoft.com/office/drawing/2014/main" id="{133402F9-8BF5-CB4E-84A9-72066DE3EF30}"/>
              </a:ext>
            </a:extLst>
          </p:cNvPr>
          <p:cNvPicPr>
            <a:picLocks noChangeAspect="1"/>
          </p:cNvPicPr>
          <p:nvPr/>
        </p:nvPicPr>
        <p:blipFill rotWithShape="1">
          <a:blip r:embed="rId4"/>
          <a:srcRect b="59499"/>
          <a:stretch/>
        </p:blipFill>
        <p:spPr>
          <a:xfrm>
            <a:off x="6331331" y="950026"/>
            <a:ext cx="4688022" cy="1262937"/>
          </a:xfrm>
          <a:prstGeom prst="rect">
            <a:avLst/>
          </a:prstGeom>
        </p:spPr>
      </p:pic>
      <p:pic>
        <p:nvPicPr>
          <p:cNvPr id="8" name="Picture 7" descr="Map&#10;&#10;Description automatically generated">
            <a:extLst>
              <a:ext uri="{FF2B5EF4-FFF2-40B4-BE49-F238E27FC236}">
                <a16:creationId xmlns:a16="http://schemas.microsoft.com/office/drawing/2014/main" id="{F3FD0E99-C124-3E4E-953F-ADB0F7CA2B00}"/>
              </a:ext>
            </a:extLst>
          </p:cNvPr>
          <p:cNvPicPr>
            <a:picLocks noChangeAspect="1"/>
          </p:cNvPicPr>
          <p:nvPr/>
        </p:nvPicPr>
        <p:blipFill rotWithShape="1">
          <a:blip r:embed="rId5"/>
          <a:srcRect b="59293"/>
          <a:stretch/>
        </p:blipFill>
        <p:spPr>
          <a:xfrm>
            <a:off x="6358929" y="2059379"/>
            <a:ext cx="4475711" cy="1152942"/>
          </a:xfrm>
          <a:prstGeom prst="rect">
            <a:avLst/>
          </a:prstGeom>
        </p:spPr>
      </p:pic>
      <p:pic>
        <p:nvPicPr>
          <p:cNvPr id="9" name="Picture 8" descr="Chart, diagram&#10;&#10;Description automatically generated">
            <a:extLst>
              <a:ext uri="{FF2B5EF4-FFF2-40B4-BE49-F238E27FC236}">
                <a16:creationId xmlns:a16="http://schemas.microsoft.com/office/drawing/2014/main" id="{B85DA2D7-184F-7C4C-9B5C-40F6B4272EB2}"/>
              </a:ext>
            </a:extLst>
          </p:cNvPr>
          <p:cNvPicPr>
            <a:picLocks noChangeAspect="1"/>
          </p:cNvPicPr>
          <p:nvPr/>
        </p:nvPicPr>
        <p:blipFill rotWithShape="1">
          <a:blip r:embed="rId4"/>
          <a:srcRect t="93464"/>
          <a:stretch/>
        </p:blipFill>
        <p:spPr>
          <a:xfrm>
            <a:off x="6277036" y="4545420"/>
            <a:ext cx="4582776" cy="199235"/>
          </a:xfrm>
          <a:prstGeom prst="rect">
            <a:avLst/>
          </a:prstGeom>
        </p:spPr>
      </p:pic>
      <p:sp>
        <p:nvSpPr>
          <p:cNvPr id="3" name="TextBox 2">
            <a:extLst>
              <a:ext uri="{FF2B5EF4-FFF2-40B4-BE49-F238E27FC236}">
                <a16:creationId xmlns:a16="http://schemas.microsoft.com/office/drawing/2014/main" id="{2D92B24C-3FD9-5143-8A0B-A1CAC4A8B7FF}"/>
              </a:ext>
            </a:extLst>
          </p:cNvPr>
          <p:cNvSpPr txBox="1"/>
          <p:nvPr/>
        </p:nvSpPr>
        <p:spPr>
          <a:xfrm>
            <a:off x="10735295" y="1565357"/>
            <a:ext cx="1456706" cy="3416320"/>
          </a:xfrm>
          <a:prstGeom prst="rect">
            <a:avLst/>
          </a:prstGeom>
          <a:noFill/>
        </p:spPr>
        <p:txBody>
          <a:bodyPr wrap="square" rtlCol="0">
            <a:spAutoFit/>
          </a:bodyPr>
          <a:lstStyle/>
          <a:p>
            <a:r>
              <a:rPr lang="en-US" dirty="0"/>
              <a:t>NAO index correlated with </a:t>
            </a:r>
          </a:p>
          <a:p>
            <a:r>
              <a:rPr lang="en-US" dirty="0"/>
              <a:t>Aug Sep Oct Temperature</a:t>
            </a:r>
          </a:p>
          <a:p>
            <a:endParaRPr lang="en-US" dirty="0"/>
          </a:p>
          <a:p>
            <a:r>
              <a:rPr lang="en-US" dirty="0"/>
              <a:t>(not as strong as looking at northern Aug jet anomalies…)</a:t>
            </a:r>
          </a:p>
        </p:txBody>
      </p:sp>
      <p:sp>
        <p:nvSpPr>
          <p:cNvPr id="4" name="TextBox 3">
            <a:extLst>
              <a:ext uri="{FF2B5EF4-FFF2-40B4-BE49-F238E27FC236}">
                <a16:creationId xmlns:a16="http://schemas.microsoft.com/office/drawing/2014/main" id="{F9848630-5BF7-4940-ABEB-AD1B0B7A00B2}"/>
              </a:ext>
            </a:extLst>
          </p:cNvPr>
          <p:cNvSpPr txBox="1"/>
          <p:nvPr/>
        </p:nvSpPr>
        <p:spPr>
          <a:xfrm>
            <a:off x="6728329" y="5110637"/>
            <a:ext cx="5135526" cy="1446550"/>
          </a:xfrm>
          <a:prstGeom prst="rect">
            <a:avLst/>
          </a:prstGeom>
          <a:noFill/>
        </p:spPr>
        <p:txBody>
          <a:bodyPr wrap="square" rtlCol="0">
            <a:spAutoFit/>
          </a:bodyPr>
          <a:lstStyle/>
          <a:p>
            <a:r>
              <a:rPr lang="en-US" sz="2000" dirty="0" err="1"/>
              <a:t>GBIF.org</a:t>
            </a:r>
            <a:r>
              <a:rPr lang="en-US" sz="2000" dirty="0"/>
              <a:t> (5 April 2021) GBIF Occurrence Download </a:t>
            </a:r>
            <a:r>
              <a:rPr lang="en-US" sz="2000" dirty="0">
                <a:hlinkClick r:id="rId6"/>
              </a:rPr>
              <a:t>https://doi.org/10.15468/dl.s8phbx</a:t>
            </a:r>
            <a:br>
              <a:rPr lang="en-US" sz="1200" dirty="0"/>
            </a:br>
            <a:r>
              <a:rPr lang="en-US" sz="1200" dirty="0"/>
              <a:t>Coordinate uncertainty in meters 0.0 - 3.0</a:t>
            </a:r>
            <a:br>
              <a:rPr lang="en-US" sz="1200" dirty="0"/>
            </a:br>
            <a:r>
              <a:rPr lang="en-US" sz="1200" dirty="0"/>
              <a:t>Country or area United Kingdom of Great Britain and Northern Ireland</a:t>
            </a:r>
            <a:br>
              <a:rPr lang="en-US" sz="1200" dirty="0"/>
            </a:br>
            <a:r>
              <a:rPr lang="en-US" sz="1200" dirty="0"/>
              <a:t>Month August</a:t>
            </a:r>
            <a:br>
              <a:rPr lang="en-US" sz="1200" dirty="0"/>
            </a:br>
            <a:r>
              <a:rPr lang="en-US" sz="1200" dirty="0"/>
              <a:t>Year Between start of 1973 and end of 2021</a:t>
            </a:r>
          </a:p>
        </p:txBody>
      </p:sp>
      <p:sp>
        <p:nvSpPr>
          <p:cNvPr id="10" name="TextBox 9">
            <a:extLst>
              <a:ext uri="{FF2B5EF4-FFF2-40B4-BE49-F238E27FC236}">
                <a16:creationId xmlns:a16="http://schemas.microsoft.com/office/drawing/2014/main" id="{29C7D85C-743A-7748-9636-82B68FB45B1A}"/>
              </a:ext>
            </a:extLst>
          </p:cNvPr>
          <p:cNvSpPr txBox="1"/>
          <p:nvPr/>
        </p:nvSpPr>
        <p:spPr>
          <a:xfrm>
            <a:off x="10796349" y="142348"/>
            <a:ext cx="1334597" cy="923330"/>
          </a:xfrm>
          <a:prstGeom prst="rect">
            <a:avLst/>
          </a:prstGeom>
          <a:noFill/>
        </p:spPr>
        <p:txBody>
          <a:bodyPr wrap="square" rtlCol="0">
            <a:spAutoFit/>
          </a:bodyPr>
          <a:lstStyle/>
          <a:p>
            <a:r>
              <a:rPr lang="en-US" dirty="0"/>
              <a:t>composite of higher NAO?</a:t>
            </a:r>
          </a:p>
        </p:txBody>
      </p:sp>
    </p:spTree>
    <p:extLst>
      <p:ext uri="{BB962C8B-B14F-4D97-AF65-F5344CB8AC3E}">
        <p14:creationId xmlns:p14="http://schemas.microsoft.com/office/powerpoint/2010/main" val="358409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7DFF-D593-0542-84D8-0183DF5B7423}"/>
              </a:ext>
            </a:extLst>
          </p:cNvPr>
          <p:cNvSpPr>
            <a:spLocks noGrp="1"/>
          </p:cNvSpPr>
          <p:nvPr>
            <p:ph type="title"/>
          </p:nvPr>
        </p:nvSpPr>
        <p:spPr/>
        <p:txBody>
          <a:bodyPr/>
          <a:lstStyle/>
          <a:p>
            <a:r>
              <a:rPr lang="en-US" dirty="0"/>
              <a:t>Reference points</a:t>
            </a:r>
          </a:p>
        </p:txBody>
      </p:sp>
      <p:sp>
        <p:nvSpPr>
          <p:cNvPr id="3" name="Content Placeholder 2">
            <a:extLst>
              <a:ext uri="{FF2B5EF4-FFF2-40B4-BE49-F238E27FC236}">
                <a16:creationId xmlns:a16="http://schemas.microsoft.com/office/drawing/2014/main" id="{90BA2417-6A9E-9B4F-9D85-6722CCFA843B}"/>
              </a:ext>
            </a:extLst>
          </p:cNvPr>
          <p:cNvSpPr>
            <a:spLocks noGrp="1"/>
          </p:cNvSpPr>
          <p:nvPr>
            <p:ph idx="1"/>
          </p:nvPr>
        </p:nvSpPr>
        <p:spPr/>
        <p:txBody>
          <a:bodyPr/>
          <a:lstStyle/>
          <a:p>
            <a:r>
              <a:rPr lang="en-US" dirty="0"/>
              <a:t>(Trouet et al. 2018 NCC </a:t>
            </a:r>
            <a:r>
              <a:rPr lang="en-US" dirty="0">
                <a:hlinkClick r:id="rId2"/>
              </a:rPr>
              <a:t>https://www.nature.com/articles/s41467-017-02699-3</a:t>
            </a:r>
            <a:r>
              <a:rPr lang="en-US" dirty="0"/>
              <a:t> )</a:t>
            </a:r>
            <a:br>
              <a:rPr lang="en-US" dirty="0"/>
            </a:br>
            <a:r>
              <a:rPr lang="en-US" dirty="0"/>
              <a:t>increased variability in NAJ since 1960s</a:t>
            </a:r>
          </a:p>
        </p:txBody>
      </p:sp>
    </p:spTree>
    <p:extLst>
      <p:ext uri="{BB962C8B-B14F-4D97-AF65-F5344CB8AC3E}">
        <p14:creationId xmlns:p14="http://schemas.microsoft.com/office/powerpoint/2010/main" val="3413563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4BF6-4DEB-E649-A885-8CDE30A096D3}"/>
              </a:ext>
            </a:extLst>
          </p:cNvPr>
          <p:cNvSpPr>
            <a:spLocks noGrp="1"/>
          </p:cNvSpPr>
          <p:nvPr>
            <p:ph type="title"/>
          </p:nvPr>
        </p:nvSpPr>
        <p:spPr/>
        <p:txBody>
          <a:bodyPr/>
          <a:lstStyle/>
          <a:p>
            <a:r>
              <a:rPr lang="en-US" dirty="0"/>
              <a:t>supp supporting text</a:t>
            </a:r>
          </a:p>
        </p:txBody>
      </p:sp>
      <p:sp>
        <p:nvSpPr>
          <p:cNvPr id="3" name="Content Placeholder 2">
            <a:extLst>
              <a:ext uri="{FF2B5EF4-FFF2-40B4-BE49-F238E27FC236}">
                <a16:creationId xmlns:a16="http://schemas.microsoft.com/office/drawing/2014/main" id="{C78ED774-7B00-DD4A-9266-CDEA925FD489}"/>
              </a:ext>
            </a:extLst>
          </p:cNvPr>
          <p:cNvSpPr>
            <a:spLocks noGrp="1"/>
          </p:cNvSpPr>
          <p:nvPr>
            <p:ph idx="1"/>
          </p:nvPr>
        </p:nvSpPr>
        <p:spPr/>
        <p:txBody>
          <a:bodyPr/>
          <a:lstStyle/>
          <a:p>
            <a:r>
              <a:rPr lang="en-US" dirty="0"/>
              <a:t>Jet stream relationship with: </a:t>
            </a:r>
          </a:p>
          <a:p>
            <a:pPr lvl="1"/>
            <a:r>
              <a:rPr lang="en-US" dirty="0"/>
              <a:t>plant phenology (host plant quality; nectar availability)</a:t>
            </a:r>
          </a:p>
          <a:p>
            <a:pPr lvl="2"/>
            <a:r>
              <a:rPr lang="en-US" dirty="0"/>
              <a:t>drought index </a:t>
            </a:r>
          </a:p>
          <a:p>
            <a:pPr lvl="1"/>
            <a:r>
              <a:rPr lang="en-US" dirty="0"/>
              <a:t>migratory development/ survival temperature</a:t>
            </a:r>
          </a:p>
          <a:p>
            <a:pPr lvl="1"/>
            <a:r>
              <a:rPr lang="en-US" dirty="0"/>
              <a:t>migratory winds (great low-level jet stream)</a:t>
            </a:r>
          </a:p>
          <a:p>
            <a:pPr lvl="2"/>
            <a:r>
              <a:rPr lang="en-US" dirty="0"/>
              <a:t>hurricane index – number of land falling hurricanes along the fall migration path in September-October</a:t>
            </a:r>
          </a:p>
          <a:p>
            <a:pPr lvl="1"/>
            <a:endParaRPr lang="en-US" dirty="0"/>
          </a:p>
          <a:p>
            <a:pPr lvl="2"/>
            <a:endParaRPr lang="en-US" dirty="0"/>
          </a:p>
          <a:p>
            <a:pPr lvl="1"/>
            <a:r>
              <a:rPr lang="en-US" dirty="0"/>
              <a:t>climate indices (e.g. summer NAO)</a:t>
            </a:r>
          </a:p>
        </p:txBody>
      </p:sp>
    </p:spTree>
    <p:extLst>
      <p:ext uri="{BB962C8B-B14F-4D97-AF65-F5344CB8AC3E}">
        <p14:creationId xmlns:p14="http://schemas.microsoft.com/office/powerpoint/2010/main" val="1158618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ABD4-1D58-044E-8E65-94FC6E834857}"/>
              </a:ext>
            </a:extLst>
          </p:cNvPr>
          <p:cNvSpPr>
            <a:spLocks noGrp="1"/>
          </p:cNvSpPr>
          <p:nvPr>
            <p:ph type="title"/>
          </p:nvPr>
        </p:nvSpPr>
        <p:spPr>
          <a:xfrm>
            <a:off x="0" y="357061"/>
            <a:ext cx="12383147" cy="1325563"/>
          </a:xfrm>
        </p:spPr>
        <p:txBody>
          <a:bodyPr>
            <a:normAutofit fontScale="90000"/>
          </a:bodyPr>
          <a:lstStyle/>
          <a:p>
            <a:r>
              <a:rPr lang="en-US" dirty="0"/>
              <a:t>We can examine this further using august roosting observations, which are correlated with the following overwintering acreage</a:t>
            </a:r>
          </a:p>
        </p:txBody>
      </p:sp>
      <p:pic>
        <p:nvPicPr>
          <p:cNvPr id="4" name="Content Placeholder 4">
            <a:extLst>
              <a:ext uri="{FF2B5EF4-FFF2-40B4-BE49-F238E27FC236}">
                <a16:creationId xmlns:a16="http://schemas.microsoft.com/office/drawing/2014/main" id="{77D7E42D-EBA3-764D-8CFB-24A200631A8B}"/>
              </a:ext>
            </a:extLst>
          </p:cNvPr>
          <p:cNvPicPr>
            <a:picLocks noChangeAspect="1"/>
          </p:cNvPicPr>
          <p:nvPr/>
        </p:nvPicPr>
        <p:blipFill>
          <a:blip r:embed="rId2"/>
          <a:stretch>
            <a:fillRect/>
          </a:stretch>
        </p:blipFill>
        <p:spPr>
          <a:xfrm>
            <a:off x="0" y="2275550"/>
            <a:ext cx="3533614" cy="4714057"/>
          </a:xfrm>
          <a:prstGeom prst="rect">
            <a:avLst/>
          </a:prstGeom>
        </p:spPr>
      </p:pic>
      <p:sp>
        <p:nvSpPr>
          <p:cNvPr id="5" name="TextBox 4">
            <a:extLst>
              <a:ext uri="{FF2B5EF4-FFF2-40B4-BE49-F238E27FC236}">
                <a16:creationId xmlns:a16="http://schemas.microsoft.com/office/drawing/2014/main" id="{AB46D381-3071-384F-8621-FD1F8FBFFA63}"/>
              </a:ext>
            </a:extLst>
          </p:cNvPr>
          <p:cNvSpPr txBox="1"/>
          <p:nvPr/>
        </p:nvSpPr>
        <p:spPr>
          <a:xfrm>
            <a:off x="967751" y="2090884"/>
            <a:ext cx="1846083" cy="369332"/>
          </a:xfrm>
          <a:prstGeom prst="rect">
            <a:avLst/>
          </a:prstGeom>
          <a:noFill/>
        </p:spPr>
        <p:txBody>
          <a:bodyPr wrap="none" rtlCol="0">
            <a:spAutoFit/>
          </a:bodyPr>
          <a:lstStyle/>
          <a:p>
            <a:r>
              <a:rPr lang="en-US" dirty="0"/>
              <a:t>AUGUST sightings</a:t>
            </a:r>
          </a:p>
        </p:txBody>
      </p:sp>
      <p:pic>
        <p:nvPicPr>
          <p:cNvPr id="6" name="Picture 5">
            <a:extLst>
              <a:ext uri="{FF2B5EF4-FFF2-40B4-BE49-F238E27FC236}">
                <a16:creationId xmlns:a16="http://schemas.microsoft.com/office/drawing/2014/main" id="{754B531F-B5EB-9049-830A-8FA6FDEF1F71}"/>
              </a:ext>
            </a:extLst>
          </p:cNvPr>
          <p:cNvPicPr>
            <a:picLocks noChangeAspect="1"/>
          </p:cNvPicPr>
          <p:nvPr/>
        </p:nvPicPr>
        <p:blipFill>
          <a:blip r:embed="rId3"/>
          <a:stretch>
            <a:fillRect/>
          </a:stretch>
        </p:blipFill>
        <p:spPr>
          <a:xfrm>
            <a:off x="3643885" y="2302672"/>
            <a:ext cx="8268884" cy="4198267"/>
          </a:xfrm>
          <a:prstGeom prst="rect">
            <a:avLst/>
          </a:prstGeom>
        </p:spPr>
      </p:pic>
    </p:spTree>
    <p:extLst>
      <p:ext uri="{BB962C8B-B14F-4D97-AF65-F5344CB8AC3E}">
        <p14:creationId xmlns:p14="http://schemas.microsoft.com/office/powerpoint/2010/main" val="1869721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F7EC-75C9-2B45-BF65-87ADEAF8C941}"/>
              </a:ext>
            </a:extLst>
          </p:cNvPr>
          <p:cNvSpPr>
            <a:spLocks noGrp="1"/>
          </p:cNvSpPr>
          <p:nvPr>
            <p:ph type="title"/>
          </p:nvPr>
        </p:nvSpPr>
        <p:spPr>
          <a:xfrm>
            <a:off x="48438" y="210143"/>
            <a:ext cx="10515600" cy="1325563"/>
          </a:xfrm>
        </p:spPr>
        <p:txBody>
          <a:bodyPr>
            <a:normAutofit fontScale="90000"/>
          </a:bodyPr>
          <a:lstStyle/>
          <a:p>
            <a:r>
              <a:rPr lang="en-US" dirty="0"/>
              <a:t>Table of correlations between overwintering acreage and monthly jet stream position and august roosting and august jet stream position</a:t>
            </a:r>
          </a:p>
        </p:txBody>
      </p:sp>
      <p:grpSp>
        <p:nvGrpSpPr>
          <p:cNvPr id="7" name="Group 6">
            <a:extLst>
              <a:ext uri="{FF2B5EF4-FFF2-40B4-BE49-F238E27FC236}">
                <a16:creationId xmlns:a16="http://schemas.microsoft.com/office/drawing/2014/main" id="{9E2BBE76-C279-F749-9B7F-7AC8B4E4F8CF}"/>
              </a:ext>
            </a:extLst>
          </p:cNvPr>
          <p:cNvGrpSpPr/>
          <p:nvPr/>
        </p:nvGrpSpPr>
        <p:grpSpPr>
          <a:xfrm>
            <a:off x="-123987" y="5899378"/>
            <a:ext cx="12315987" cy="748479"/>
            <a:chOff x="0" y="6159008"/>
            <a:chExt cx="10977901" cy="607159"/>
          </a:xfrm>
        </p:grpSpPr>
        <p:pic>
          <p:nvPicPr>
            <p:cNvPr id="4" name="Picture 3" descr="A picture containing table&#10;&#10;Description automatically generated">
              <a:extLst>
                <a:ext uri="{FF2B5EF4-FFF2-40B4-BE49-F238E27FC236}">
                  <a16:creationId xmlns:a16="http://schemas.microsoft.com/office/drawing/2014/main" id="{E8DB4C37-AD68-6F41-957C-130D640C02CB}"/>
                </a:ext>
              </a:extLst>
            </p:cNvPr>
            <p:cNvPicPr>
              <a:picLocks noChangeAspect="1"/>
            </p:cNvPicPr>
            <p:nvPr/>
          </p:nvPicPr>
          <p:blipFill rotWithShape="1">
            <a:blip r:embed="rId3"/>
            <a:srcRect l="8395" t="30899" b="54988"/>
            <a:stretch/>
          </p:blipFill>
          <p:spPr>
            <a:xfrm>
              <a:off x="153692" y="6432300"/>
              <a:ext cx="10824209" cy="333867"/>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F7205492-E3DF-3541-BCC3-BB66B3BACFB1}"/>
                </a:ext>
              </a:extLst>
            </p:cNvPr>
            <p:cNvPicPr>
              <a:picLocks noChangeAspect="1"/>
            </p:cNvPicPr>
            <p:nvPr/>
          </p:nvPicPr>
          <p:blipFill rotWithShape="1">
            <a:blip r:embed="rId3"/>
            <a:srcRect l="7094" b="85888"/>
            <a:stretch/>
          </p:blipFill>
          <p:spPr>
            <a:xfrm>
              <a:off x="0" y="6159008"/>
              <a:ext cx="10977901" cy="333867"/>
            </a:xfrm>
            <a:prstGeom prst="rect">
              <a:avLst/>
            </a:prstGeom>
          </p:spPr>
        </p:pic>
      </p:grpSp>
      <p:pic>
        <p:nvPicPr>
          <p:cNvPr id="6" name="Picture 5" descr="Table, Excel&#10;&#10;Description automatically generated">
            <a:extLst>
              <a:ext uri="{FF2B5EF4-FFF2-40B4-BE49-F238E27FC236}">
                <a16:creationId xmlns:a16="http://schemas.microsoft.com/office/drawing/2014/main" id="{C2095BB1-9D8E-B64D-9DFF-34FF6A3CEC57}"/>
              </a:ext>
            </a:extLst>
          </p:cNvPr>
          <p:cNvPicPr>
            <a:picLocks noChangeAspect="1"/>
          </p:cNvPicPr>
          <p:nvPr/>
        </p:nvPicPr>
        <p:blipFill rotWithShape="1">
          <a:blip r:embed="rId4"/>
          <a:srcRect b="37523"/>
          <a:stretch/>
        </p:blipFill>
        <p:spPr>
          <a:xfrm>
            <a:off x="0" y="1963979"/>
            <a:ext cx="12192000" cy="3780417"/>
          </a:xfrm>
          <a:prstGeom prst="rect">
            <a:avLst/>
          </a:prstGeom>
        </p:spPr>
      </p:pic>
    </p:spTree>
    <p:extLst>
      <p:ext uri="{BB962C8B-B14F-4D97-AF65-F5344CB8AC3E}">
        <p14:creationId xmlns:p14="http://schemas.microsoft.com/office/powerpoint/2010/main" val="4254519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135F-46E7-254D-AD34-4ADC469DD51C}"/>
              </a:ext>
            </a:extLst>
          </p:cNvPr>
          <p:cNvSpPr>
            <a:spLocks noGrp="1"/>
          </p:cNvSpPr>
          <p:nvPr>
            <p:ph type="title"/>
          </p:nvPr>
        </p:nvSpPr>
        <p:spPr>
          <a:xfrm>
            <a:off x="53420" y="850317"/>
            <a:ext cx="12138580" cy="1325563"/>
          </a:xfrm>
        </p:spPr>
        <p:txBody>
          <a:bodyPr>
            <a:normAutofit fontScale="90000"/>
          </a:bodyPr>
          <a:lstStyle/>
          <a:p>
            <a:r>
              <a:rPr lang="en-US" dirty="0"/>
              <a:t>Monarch time series’ correlations with average, minimum and maximum temperature and precipitation. Overwintering acreage correlated with climate of the previous January through December while Fall Roosting correlated with the previous January through August </a:t>
            </a:r>
          </a:p>
        </p:txBody>
      </p:sp>
      <p:sp>
        <p:nvSpPr>
          <p:cNvPr id="20" name="TextBox 19">
            <a:extLst>
              <a:ext uri="{FF2B5EF4-FFF2-40B4-BE49-F238E27FC236}">
                <a16:creationId xmlns:a16="http://schemas.microsoft.com/office/drawing/2014/main" id="{2EE38068-4A79-994D-A5E3-6C13809929DC}"/>
              </a:ext>
            </a:extLst>
          </p:cNvPr>
          <p:cNvSpPr txBox="1"/>
          <p:nvPr/>
        </p:nvSpPr>
        <p:spPr>
          <a:xfrm>
            <a:off x="6936765" y="3429000"/>
            <a:ext cx="4473019" cy="2862322"/>
          </a:xfrm>
          <a:prstGeom prst="rect">
            <a:avLst/>
          </a:prstGeom>
          <a:noFill/>
        </p:spPr>
        <p:txBody>
          <a:bodyPr wrap="none" rtlCol="0">
            <a:spAutoFit/>
          </a:bodyPr>
          <a:lstStyle/>
          <a:p>
            <a:r>
              <a:rPr lang="en-US" dirty="0"/>
              <a:t>(January-December)</a:t>
            </a:r>
          </a:p>
          <a:p>
            <a:r>
              <a:rPr lang="en-US" dirty="0"/>
              <a:t>figS5_monarch_corr_monthlytemp_prec.png</a:t>
            </a:r>
          </a:p>
          <a:p>
            <a:r>
              <a:rPr lang="en-US" dirty="0"/>
              <a:t>figS5_monarch_corr_monthlytemp_tmax.png</a:t>
            </a:r>
          </a:p>
          <a:p>
            <a:r>
              <a:rPr lang="en-US" dirty="0"/>
              <a:t>figS5_monarch_corr_monthlytemp_tmin.png</a:t>
            </a:r>
          </a:p>
          <a:p>
            <a:endParaRPr lang="en-US" dirty="0"/>
          </a:p>
          <a:p>
            <a:r>
              <a:rPr lang="en-US" dirty="0"/>
              <a:t>(January-August)</a:t>
            </a:r>
          </a:p>
          <a:p>
            <a:r>
              <a:rPr lang="en-US" dirty="0"/>
              <a:t>figS6_roost_corr_monthlytemp_prec.png</a:t>
            </a:r>
          </a:p>
          <a:p>
            <a:r>
              <a:rPr lang="en-US" dirty="0"/>
              <a:t>figS6_roost_corr_monthlytemp_tmax.png</a:t>
            </a:r>
          </a:p>
          <a:p>
            <a:r>
              <a:rPr lang="en-US" dirty="0"/>
              <a:t>figS6_ roost _corr_monthlytemp_tmin.png</a:t>
            </a:r>
          </a:p>
          <a:p>
            <a:r>
              <a:rPr lang="en-US" dirty="0"/>
              <a:t>figS6_ roost _</a:t>
            </a:r>
            <a:r>
              <a:rPr lang="en-US" dirty="0" err="1"/>
              <a:t>corr_monthlytemp_tavg.png</a:t>
            </a:r>
            <a:endParaRPr lang="en-US" dirty="0"/>
          </a:p>
        </p:txBody>
      </p:sp>
      <p:sp>
        <p:nvSpPr>
          <p:cNvPr id="3" name="TextBox 2">
            <a:extLst>
              <a:ext uri="{FF2B5EF4-FFF2-40B4-BE49-F238E27FC236}">
                <a16:creationId xmlns:a16="http://schemas.microsoft.com/office/drawing/2014/main" id="{6D645A0B-976B-5144-A4AE-83584EF4B22F}"/>
              </a:ext>
            </a:extLst>
          </p:cNvPr>
          <p:cNvSpPr txBox="1"/>
          <p:nvPr/>
        </p:nvSpPr>
        <p:spPr>
          <a:xfrm>
            <a:off x="538012" y="4312789"/>
            <a:ext cx="4572470" cy="369332"/>
          </a:xfrm>
          <a:prstGeom prst="rect">
            <a:avLst/>
          </a:prstGeom>
          <a:noFill/>
        </p:spPr>
        <p:txBody>
          <a:bodyPr wrap="none" rtlCol="0">
            <a:spAutoFit/>
          </a:bodyPr>
          <a:lstStyle/>
          <a:p>
            <a:r>
              <a:rPr lang="en-US" b="1" dirty="0"/>
              <a:t>ADD DROUGHT INDEX? (vegetation relevant?)</a:t>
            </a:r>
          </a:p>
        </p:txBody>
      </p:sp>
      <p:sp>
        <p:nvSpPr>
          <p:cNvPr id="4" name="TextBox 3">
            <a:extLst>
              <a:ext uri="{FF2B5EF4-FFF2-40B4-BE49-F238E27FC236}">
                <a16:creationId xmlns:a16="http://schemas.microsoft.com/office/drawing/2014/main" id="{A61AD1E4-567B-304B-8119-35566182E804}"/>
              </a:ext>
            </a:extLst>
          </p:cNvPr>
          <p:cNvSpPr txBox="1"/>
          <p:nvPr/>
        </p:nvSpPr>
        <p:spPr>
          <a:xfrm>
            <a:off x="4728999" y="5455404"/>
            <a:ext cx="2048894" cy="369332"/>
          </a:xfrm>
          <a:prstGeom prst="rect">
            <a:avLst/>
          </a:prstGeom>
          <a:noFill/>
        </p:spPr>
        <p:txBody>
          <a:bodyPr wrap="none" rtlCol="0">
            <a:spAutoFit/>
          </a:bodyPr>
          <a:lstStyle/>
          <a:p>
            <a:r>
              <a:rPr lang="en-US" dirty="0"/>
              <a:t>Still need to make-&gt;</a:t>
            </a:r>
          </a:p>
        </p:txBody>
      </p:sp>
    </p:spTree>
    <p:extLst>
      <p:ext uri="{BB962C8B-B14F-4D97-AF65-F5344CB8AC3E}">
        <p14:creationId xmlns:p14="http://schemas.microsoft.com/office/powerpoint/2010/main" val="3878325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3421-F4B7-C548-8321-66AA8146512B}"/>
              </a:ext>
            </a:extLst>
          </p:cNvPr>
          <p:cNvSpPr>
            <a:spLocks noGrp="1"/>
          </p:cNvSpPr>
          <p:nvPr>
            <p:ph type="title"/>
          </p:nvPr>
        </p:nvSpPr>
        <p:spPr>
          <a:xfrm>
            <a:off x="109325" y="84064"/>
            <a:ext cx="10515600" cy="1325563"/>
          </a:xfrm>
        </p:spPr>
        <p:txBody>
          <a:bodyPr/>
          <a:lstStyle/>
          <a:p>
            <a:r>
              <a:rPr lang="en-US" dirty="0"/>
              <a:t>Winter Monarch acreage correlated w monthly climate variables</a:t>
            </a:r>
          </a:p>
        </p:txBody>
      </p:sp>
      <p:pic>
        <p:nvPicPr>
          <p:cNvPr id="5" name="Picture 4" descr="A picture containing engineering drawing&#10;&#10;Description automatically generated">
            <a:extLst>
              <a:ext uri="{FF2B5EF4-FFF2-40B4-BE49-F238E27FC236}">
                <a16:creationId xmlns:a16="http://schemas.microsoft.com/office/drawing/2014/main" id="{365F5F25-4030-3F4D-B8A3-3ACD568C6946}"/>
              </a:ext>
            </a:extLst>
          </p:cNvPr>
          <p:cNvPicPr>
            <a:picLocks noChangeAspect="1"/>
          </p:cNvPicPr>
          <p:nvPr/>
        </p:nvPicPr>
        <p:blipFill>
          <a:blip r:embed="rId2"/>
          <a:stretch>
            <a:fillRect/>
          </a:stretch>
        </p:blipFill>
        <p:spPr>
          <a:xfrm>
            <a:off x="0" y="1586203"/>
            <a:ext cx="3239146" cy="5263611"/>
          </a:xfrm>
          <a:prstGeom prst="rect">
            <a:avLst/>
          </a:prstGeom>
        </p:spPr>
      </p:pic>
      <p:pic>
        <p:nvPicPr>
          <p:cNvPr id="7" name="Picture 6">
            <a:extLst>
              <a:ext uri="{FF2B5EF4-FFF2-40B4-BE49-F238E27FC236}">
                <a16:creationId xmlns:a16="http://schemas.microsoft.com/office/drawing/2014/main" id="{266B8AEF-90EC-D843-BF0B-B3A08E35ADF7}"/>
              </a:ext>
            </a:extLst>
          </p:cNvPr>
          <p:cNvPicPr>
            <a:picLocks noChangeAspect="1"/>
          </p:cNvPicPr>
          <p:nvPr/>
        </p:nvPicPr>
        <p:blipFill>
          <a:blip r:embed="rId3"/>
          <a:stretch>
            <a:fillRect/>
          </a:stretch>
        </p:blipFill>
        <p:spPr>
          <a:xfrm>
            <a:off x="9119714" y="1594388"/>
            <a:ext cx="3239146" cy="5263611"/>
          </a:xfrm>
          <a:prstGeom prst="rect">
            <a:avLst/>
          </a:prstGeom>
        </p:spPr>
      </p:pic>
      <p:pic>
        <p:nvPicPr>
          <p:cNvPr id="9" name="Picture 8" descr="A picture containing Teams&#10;&#10;Description automatically generated">
            <a:extLst>
              <a:ext uri="{FF2B5EF4-FFF2-40B4-BE49-F238E27FC236}">
                <a16:creationId xmlns:a16="http://schemas.microsoft.com/office/drawing/2014/main" id="{90A8DD7A-6A2E-F249-A5EB-2B20D450DD15}"/>
              </a:ext>
            </a:extLst>
          </p:cNvPr>
          <p:cNvPicPr>
            <a:picLocks noChangeAspect="1"/>
          </p:cNvPicPr>
          <p:nvPr/>
        </p:nvPicPr>
        <p:blipFill>
          <a:blip r:embed="rId4"/>
          <a:stretch>
            <a:fillRect/>
          </a:stretch>
        </p:blipFill>
        <p:spPr>
          <a:xfrm>
            <a:off x="3023715" y="1586203"/>
            <a:ext cx="3239145" cy="526361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8AB8B25-9CB8-BD4B-914D-C892661722BD}"/>
              </a:ext>
            </a:extLst>
          </p:cNvPr>
          <p:cNvPicPr>
            <a:picLocks noChangeAspect="1"/>
          </p:cNvPicPr>
          <p:nvPr/>
        </p:nvPicPr>
        <p:blipFill>
          <a:blip r:embed="rId5"/>
          <a:stretch>
            <a:fillRect/>
          </a:stretch>
        </p:blipFill>
        <p:spPr>
          <a:xfrm>
            <a:off x="6096000" y="1617200"/>
            <a:ext cx="3239145" cy="5263610"/>
          </a:xfrm>
          <a:prstGeom prst="rect">
            <a:avLst/>
          </a:prstGeom>
        </p:spPr>
      </p:pic>
      <p:sp>
        <p:nvSpPr>
          <p:cNvPr id="12" name="TextBox 11">
            <a:extLst>
              <a:ext uri="{FF2B5EF4-FFF2-40B4-BE49-F238E27FC236}">
                <a16:creationId xmlns:a16="http://schemas.microsoft.com/office/drawing/2014/main" id="{A843DBB0-870D-2347-B469-10AC2087663A}"/>
              </a:ext>
            </a:extLst>
          </p:cNvPr>
          <p:cNvSpPr txBox="1"/>
          <p:nvPr/>
        </p:nvSpPr>
        <p:spPr>
          <a:xfrm>
            <a:off x="109325" y="1463435"/>
            <a:ext cx="523477" cy="369332"/>
          </a:xfrm>
          <a:prstGeom prst="rect">
            <a:avLst/>
          </a:prstGeom>
          <a:noFill/>
        </p:spPr>
        <p:txBody>
          <a:bodyPr wrap="none" rtlCol="0">
            <a:spAutoFit/>
          </a:bodyPr>
          <a:lstStyle/>
          <a:p>
            <a:r>
              <a:rPr lang="en-US" dirty="0"/>
              <a:t>Avg</a:t>
            </a:r>
          </a:p>
        </p:txBody>
      </p:sp>
      <p:sp>
        <p:nvSpPr>
          <p:cNvPr id="13" name="TextBox 12">
            <a:extLst>
              <a:ext uri="{FF2B5EF4-FFF2-40B4-BE49-F238E27FC236}">
                <a16:creationId xmlns:a16="http://schemas.microsoft.com/office/drawing/2014/main" id="{90411F21-DE06-EA48-A5A6-2F48990A672E}"/>
              </a:ext>
            </a:extLst>
          </p:cNvPr>
          <p:cNvSpPr txBox="1"/>
          <p:nvPr/>
        </p:nvSpPr>
        <p:spPr>
          <a:xfrm>
            <a:off x="6311431" y="1528834"/>
            <a:ext cx="556563" cy="369332"/>
          </a:xfrm>
          <a:prstGeom prst="rect">
            <a:avLst/>
          </a:prstGeom>
          <a:noFill/>
        </p:spPr>
        <p:txBody>
          <a:bodyPr wrap="none" rtlCol="0">
            <a:spAutoFit/>
          </a:bodyPr>
          <a:lstStyle/>
          <a:p>
            <a:r>
              <a:rPr lang="en-US" dirty="0"/>
              <a:t>Min</a:t>
            </a:r>
          </a:p>
        </p:txBody>
      </p:sp>
      <p:sp>
        <p:nvSpPr>
          <p:cNvPr id="14" name="TextBox 13">
            <a:extLst>
              <a:ext uri="{FF2B5EF4-FFF2-40B4-BE49-F238E27FC236}">
                <a16:creationId xmlns:a16="http://schemas.microsoft.com/office/drawing/2014/main" id="{A0B2851A-D868-9240-B4F4-70292249557D}"/>
              </a:ext>
            </a:extLst>
          </p:cNvPr>
          <p:cNvSpPr txBox="1"/>
          <p:nvPr/>
        </p:nvSpPr>
        <p:spPr>
          <a:xfrm>
            <a:off x="3399462" y="1432438"/>
            <a:ext cx="589713" cy="369332"/>
          </a:xfrm>
          <a:prstGeom prst="rect">
            <a:avLst/>
          </a:prstGeom>
          <a:noFill/>
        </p:spPr>
        <p:txBody>
          <a:bodyPr wrap="none" rtlCol="0">
            <a:spAutoFit/>
          </a:bodyPr>
          <a:lstStyle/>
          <a:p>
            <a:r>
              <a:rPr lang="en-US" dirty="0"/>
              <a:t>Max</a:t>
            </a:r>
          </a:p>
        </p:txBody>
      </p:sp>
      <p:sp>
        <p:nvSpPr>
          <p:cNvPr id="15" name="TextBox 14">
            <a:extLst>
              <a:ext uri="{FF2B5EF4-FFF2-40B4-BE49-F238E27FC236}">
                <a16:creationId xmlns:a16="http://schemas.microsoft.com/office/drawing/2014/main" id="{82BE88E1-CEEA-4142-BC79-16CBA13DFA71}"/>
              </a:ext>
            </a:extLst>
          </p:cNvPr>
          <p:cNvSpPr txBox="1"/>
          <p:nvPr/>
        </p:nvSpPr>
        <p:spPr>
          <a:xfrm>
            <a:off x="9340672" y="1463435"/>
            <a:ext cx="768352" cy="369332"/>
          </a:xfrm>
          <a:prstGeom prst="rect">
            <a:avLst/>
          </a:prstGeom>
          <a:noFill/>
        </p:spPr>
        <p:txBody>
          <a:bodyPr wrap="none" rtlCol="0">
            <a:spAutoFit/>
          </a:bodyPr>
          <a:lstStyle/>
          <a:p>
            <a:r>
              <a:rPr lang="en-US" dirty="0" err="1"/>
              <a:t>Precip</a:t>
            </a:r>
            <a:endParaRPr lang="en-US" dirty="0"/>
          </a:p>
        </p:txBody>
      </p:sp>
    </p:spTree>
    <p:extLst>
      <p:ext uri="{BB962C8B-B14F-4D97-AF65-F5344CB8AC3E}">
        <p14:creationId xmlns:p14="http://schemas.microsoft.com/office/powerpoint/2010/main" val="3397147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7E24-4BBD-4C4B-8BFA-1B6226CFD285}"/>
              </a:ext>
            </a:extLst>
          </p:cNvPr>
          <p:cNvSpPr>
            <a:spLocks noGrp="1"/>
          </p:cNvSpPr>
          <p:nvPr>
            <p:ph type="title"/>
          </p:nvPr>
        </p:nvSpPr>
        <p:spPr/>
        <p:txBody>
          <a:bodyPr/>
          <a:lstStyle/>
          <a:p>
            <a:r>
              <a:rPr lang="en-US" dirty="0"/>
              <a:t>Orphan slides</a:t>
            </a:r>
          </a:p>
        </p:txBody>
      </p:sp>
      <p:sp>
        <p:nvSpPr>
          <p:cNvPr id="3" name="Content Placeholder 2">
            <a:extLst>
              <a:ext uri="{FF2B5EF4-FFF2-40B4-BE49-F238E27FC236}">
                <a16:creationId xmlns:a16="http://schemas.microsoft.com/office/drawing/2014/main" id="{D3B80ED0-99E9-1A42-ABC7-3D1F68A408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7774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66646D-46F1-2A41-8DB6-ECB9743D54E1}"/>
              </a:ext>
            </a:extLst>
          </p:cNvPr>
          <p:cNvPicPr>
            <a:picLocks noChangeAspect="1"/>
          </p:cNvPicPr>
          <p:nvPr/>
        </p:nvPicPr>
        <p:blipFill>
          <a:blip r:embed="rId2"/>
          <a:stretch>
            <a:fillRect/>
          </a:stretch>
        </p:blipFill>
        <p:spPr>
          <a:xfrm>
            <a:off x="0" y="2165277"/>
            <a:ext cx="3600894" cy="4803813"/>
          </a:xfrm>
          <a:prstGeom prst="rect">
            <a:avLst/>
          </a:prstGeom>
        </p:spPr>
      </p:pic>
      <p:sp>
        <p:nvSpPr>
          <p:cNvPr id="9" name="Title 1">
            <a:extLst>
              <a:ext uri="{FF2B5EF4-FFF2-40B4-BE49-F238E27FC236}">
                <a16:creationId xmlns:a16="http://schemas.microsoft.com/office/drawing/2014/main" id="{4FE6A2C4-8066-5343-B1BC-520C156FF5E0}"/>
              </a:ext>
            </a:extLst>
          </p:cNvPr>
          <p:cNvSpPr>
            <a:spLocks noGrp="1"/>
          </p:cNvSpPr>
          <p:nvPr>
            <p:ph type="title"/>
          </p:nvPr>
        </p:nvSpPr>
        <p:spPr>
          <a:xfrm>
            <a:off x="152400" y="124159"/>
            <a:ext cx="12192000" cy="2166658"/>
          </a:xfrm>
        </p:spPr>
        <p:txBody>
          <a:bodyPr>
            <a:norm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have interannual variability and years of higher sightings correspond with larger overwintering acreage</a:t>
            </a:r>
          </a:p>
        </p:txBody>
      </p:sp>
      <p:pic>
        <p:nvPicPr>
          <p:cNvPr id="10" name="Picture 2" descr="Home">
            <a:extLst>
              <a:ext uri="{FF2B5EF4-FFF2-40B4-BE49-F238E27FC236}">
                <a16:creationId xmlns:a16="http://schemas.microsoft.com/office/drawing/2014/main" id="{6C48217E-DBCF-6B4D-B355-8BB76BF37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642" y="2165277"/>
            <a:ext cx="2704958" cy="1112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3AD827-20C5-CD4D-8889-B973C3694736}"/>
              </a:ext>
            </a:extLst>
          </p:cNvPr>
          <p:cNvSpPr txBox="1"/>
          <p:nvPr/>
        </p:nvSpPr>
        <p:spPr>
          <a:xfrm>
            <a:off x="357189" y="2262241"/>
            <a:ext cx="761042" cy="338554"/>
          </a:xfrm>
          <a:prstGeom prst="rect">
            <a:avLst/>
          </a:prstGeom>
          <a:noFill/>
        </p:spPr>
        <p:txBody>
          <a:bodyPr wrap="none" rtlCol="0">
            <a:spAutoFit/>
          </a:bodyPr>
          <a:lstStyle/>
          <a:p>
            <a:r>
              <a:rPr lang="en-US" sz="1600" dirty="0"/>
              <a:t>August</a:t>
            </a:r>
          </a:p>
        </p:txBody>
      </p:sp>
      <p:pic>
        <p:nvPicPr>
          <p:cNvPr id="12" name="Picture 11" descr="A picture containing line chart&#10;&#10;Description automatically generated">
            <a:extLst>
              <a:ext uri="{FF2B5EF4-FFF2-40B4-BE49-F238E27FC236}">
                <a16:creationId xmlns:a16="http://schemas.microsoft.com/office/drawing/2014/main" id="{A01ADFEA-0E5D-4D47-AE24-21C060894C0D}"/>
              </a:ext>
            </a:extLst>
          </p:cNvPr>
          <p:cNvPicPr>
            <a:picLocks noChangeAspect="1"/>
          </p:cNvPicPr>
          <p:nvPr/>
        </p:nvPicPr>
        <p:blipFill>
          <a:blip r:embed="rId4"/>
          <a:stretch>
            <a:fillRect/>
          </a:stretch>
        </p:blipFill>
        <p:spPr>
          <a:xfrm>
            <a:off x="3531564" y="2165277"/>
            <a:ext cx="4891088" cy="2481432"/>
          </a:xfrm>
          <a:prstGeom prst="rect">
            <a:avLst/>
          </a:prstGeom>
        </p:spPr>
      </p:pic>
      <p:pic>
        <p:nvPicPr>
          <p:cNvPr id="14" name="Picture 13">
            <a:extLst>
              <a:ext uri="{FF2B5EF4-FFF2-40B4-BE49-F238E27FC236}">
                <a16:creationId xmlns:a16="http://schemas.microsoft.com/office/drawing/2014/main" id="{3AE0882E-746A-C942-92E3-A187A86E8C20}"/>
              </a:ext>
            </a:extLst>
          </p:cNvPr>
          <p:cNvPicPr>
            <a:picLocks noChangeAspect="1"/>
          </p:cNvPicPr>
          <p:nvPr/>
        </p:nvPicPr>
        <p:blipFill>
          <a:blip r:embed="rId5"/>
          <a:stretch>
            <a:fillRect/>
          </a:stretch>
        </p:blipFill>
        <p:spPr>
          <a:xfrm>
            <a:off x="3670221" y="4483365"/>
            <a:ext cx="4752431" cy="2446696"/>
          </a:xfrm>
          <a:prstGeom prst="rect">
            <a:avLst/>
          </a:prstGeom>
        </p:spPr>
      </p:pic>
    </p:spTree>
    <p:extLst>
      <p:ext uri="{BB962C8B-B14F-4D97-AF65-F5344CB8AC3E}">
        <p14:creationId xmlns:p14="http://schemas.microsoft.com/office/powerpoint/2010/main" val="273935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CA3-CA14-9C7E-80AA-8887445227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4D4635-F7F8-2B09-276D-E231535F9F6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34869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C1A8-1B63-8045-9268-737BDC7DDAF0}"/>
              </a:ext>
            </a:extLst>
          </p:cNvPr>
          <p:cNvSpPr>
            <a:spLocks noGrp="1"/>
          </p:cNvSpPr>
          <p:nvPr>
            <p:ph type="title"/>
          </p:nvPr>
        </p:nvSpPr>
        <p:spPr>
          <a:xfrm>
            <a:off x="67264" y="877434"/>
            <a:ext cx="12057471" cy="1325563"/>
          </a:xfrm>
        </p:spPr>
        <p:txBody>
          <a:bodyPr>
            <a:no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correlated with the following overwintering acreage, August Jet stream, August Average, Minimum, and Maximum temperatures</a:t>
            </a:r>
            <a:br>
              <a:rPr lang="en-US" dirty="0">
                <a:latin typeface="Gill Sans MT" panose="020B0502020104020203" pitchFamily="34" charset="77"/>
              </a:rPr>
            </a:br>
            <a:endParaRPr lang="en-US" dirty="0">
              <a:latin typeface="Gill Sans MT" panose="020B0502020104020203" pitchFamily="34" charset="77"/>
            </a:endParaRPr>
          </a:p>
        </p:txBody>
      </p:sp>
      <p:pic>
        <p:nvPicPr>
          <p:cNvPr id="5" name="Picture 4" descr="Map&#10;&#10;Description automatically generated">
            <a:extLst>
              <a:ext uri="{FF2B5EF4-FFF2-40B4-BE49-F238E27FC236}">
                <a16:creationId xmlns:a16="http://schemas.microsoft.com/office/drawing/2014/main" id="{8903E310-3D37-174F-92CD-DD3FB358E07F}"/>
              </a:ext>
            </a:extLst>
          </p:cNvPr>
          <p:cNvPicPr>
            <a:picLocks noChangeAspect="1"/>
          </p:cNvPicPr>
          <p:nvPr/>
        </p:nvPicPr>
        <p:blipFill rotWithShape="1">
          <a:blip r:embed="rId2"/>
          <a:srcRect t="14122" b="6356"/>
          <a:stretch/>
        </p:blipFill>
        <p:spPr>
          <a:xfrm>
            <a:off x="6583232" y="4655003"/>
            <a:ext cx="2620653" cy="1701838"/>
          </a:xfrm>
          <a:prstGeom prst="rect">
            <a:avLst/>
          </a:prstGeom>
        </p:spPr>
      </p:pic>
      <p:sp>
        <p:nvSpPr>
          <p:cNvPr id="8" name="TextBox 7">
            <a:extLst>
              <a:ext uri="{FF2B5EF4-FFF2-40B4-BE49-F238E27FC236}">
                <a16:creationId xmlns:a16="http://schemas.microsoft.com/office/drawing/2014/main" id="{DF6F33E1-F378-9541-AB69-5052D9F35498}"/>
              </a:ext>
            </a:extLst>
          </p:cNvPr>
          <p:cNvSpPr txBox="1"/>
          <p:nvPr/>
        </p:nvSpPr>
        <p:spPr>
          <a:xfrm>
            <a:off x="8151647" y="4285671"/>
            <a:ext cx="1013482" cy="369332"/>
          </a:xfrm>
          <a:prstGeom prst="rect">
            <a:avLst/>
          </a:prstGeom>
          <a:noFill/>
        </p:spPr>
        <p:txBody>
          <a:bodyPr wrap="square" rtlCol="0">
            <a:spAutoFit/>
          </a:bodyPr>
          <a:lstStyle/>
          <a:p>
            <a:r>
              <a:rPr lang="en-US" dirty="0"/>
              <a:t>TMIN</a:t>
            </a:r>
          </a:p>
        </p:txBody>
      </p:sp>
      <p:pic>
        <p:nvPicPr>
          <p:cNvPr id="9" name="Picture 8">
            <a:extLst>
              <a:ext uri="{FF2B5EF4-FFF2-40B4-BE49-F238E27FC236}">
                <a16:creationId xmlns:a16="http://schemas.microsoft.com/office/drawing/2014/main" id="{A53D3FEB-E2EC-2C46-9697-7F892F73EE64}"/>
              </a:ext>
            </a:extLst>
          </p:cNvPr>
          <p:cNvPicPr>
            <a:picLocks noChangeAspect="1"/>
          </p:cNvPicPr>
          <p:nvPr/>
        </p:nvPicPr>
        <p:blipFill rotWithShape="1">
          <a:blip r:embed="rId3"/>
          <a:srcRect t="14122" b="3781"/>
          <a:stretch/>
        </p:blipFill>
        <p:spPr>
          <a:xfrm>
            <a:off x="9203885" y="4655003"/>
            <a:ext cx="2702703" cy="1756948"/>
          </a:xfrm>
          <a:prstGeom prst="rect">
            <a:avLst/>
          </a:prstGeom>
        </p:spPr>
      </p:pic>
      <p:sp>
        <p:nvSpPr>
          <p:cNvPr id="10" name="TextBox 9">
            <a:extLst>
              <a:ext uri="{FF2B5EF4-FFF2-40B4-BE49-F238E27FC236}">
                <a16:creationId xmlns:a16="http://schemas.microsoft.com/office/drawing/2014/main" id="{62FB01F2-DBCF-C74A-8134-17C61003A181}"/>
              </a:ext>
            </a:extLst>
          </p:cNvPr>
          <p:cNvSpPr txBox="1"/>
          <p:nvPr/>
        </p:nvSpPr>
        <p:spPr>
          <a:xfrm>
            <a:off x="10791700" y="4288956"/>
            <a:ext cx="747320" cy="369332"/>
          </a:xfrm>
          <a:prstGeom prst="rect">
            <a:avLst/>
          </a:prstGeom>
          <a:noFill/>
        </p:spPr>
        <p:txBody>
          <a:bodyPr wrap="none" rtlCol="0">
            <a:spAutoFit/>
          </a:bodyPr>
          <a:lstStyle/>
          <a:p>
            <a:r>
              <a:rPr lang="en-US" dirty="0"/>
              <a:t>TMAX</a:t>
            </a:r>
          </a:p>
        </p:txBody>
      </p:sp>
      <p:pic>
        <p:nvPicPr>
          <p:cNvPr id="16" name="Picture 15" descr="Diagram, map&#10;&#10;Description automatically generated">
            <a:extLst>
              <a:ext uri="{FF2B5EF4-FFF2-40B4-BE49-F238E27FC236}">
                <a16:creationId xmlns:a16="http://schemas.microsoft.com/office/drawing/2014/main" id="{2A89C294-3505-074E-8880-3A6F4016E440}"/>
              </a:ext>
            </a:extLst>
          </p:cNvPr>
          <p:cNvPicPr>
            <a:picLocks noChangeAspect="1"/>
          </p:cNvPicPr>
          <p:nvPr/>
        </p:nvPicPr>
        <p:blipFill rotWithShape="1">
          <a:blip r:embed="rId4"/>
          <a:srcRect t="15003" b="6291"/>
          <a:stretch/>
        </p:blipFill>
        <p:spPr>
          <a:xfrm>
            <a:off x="3678404" y="4710113"/>
            <a:ext cx="2621890" cy="1701838"/>
          </a:xfrm>
          <a:prstGeom prst="rect">
            <a:avLst/>
          </a:prstGeom>
        </p:spPr>
      </p:pic>
      <p:sp>
        <p:nvSpPr>
          <p:cNvPr id="17" name="TextBox 16">
            <a:extLst>
              <a:ext uri="{FF2B5EF4-FFF2-40B4-BE49-F238E27FC236}">
                <a16:creationId xmlns:a16="http://schemas.microsoft.com/office/drawing/2014/main" id="{3F5C071F-C2CD-9F44-9B64-075044DC2803}"/>
              </a:ext>
            </a:extLst>
          </p:cNvPr>
          <p:cNvSpPr txBox="1"/>
          <p:nvPr/>
        </p:nvSpPr>
        <p:spPr>
          <a:xfrm>
            <a:off x="5234301" y="4335459"/>
            <a:ext cx="582211" cy="369332"/>
          </a:xfrm>
          <a:prstGeom prst="rect">
            <a:avLst/>
          </a:prstGeom>
          <a:noFill/>
        </p:spPr>
        <p:txBody>
          <a:bodyPr wrap="none" rtlCol="0">
            <a:spAutoFit/>
          </a:bodyPr>
          <a:lstStyle/>
          <a:p>
            <a:r>
              <a:rPr lang="en-US" dirty="0"/>
              <a:t>AVG</a:t>
            </a:r>
          </a:p>
        </p:txBody>
      </p:sp>
      <p:pic>
        <p:nvPicPr>
          <p:cNvPr id="18" name="Picture 17">
            <a:extLst>
              <a:ext uri="{FF2B5EF4-FFF2-40B4-BE49-F238E27FC236}">
                <a16:creationId xmlns:a16="http://schemas.microsoft.com/office/drawing/2014/main" id="{DCE39497-4BF2-FD4B-895C-D35BD5007B35}"/>
              </a:ext>
            </a:extLst>
          </p:cNvPr>
          <p:cNvPicPr/>
          <p:nvPr/>
        </p:nvPicPr>
        <p:blipFill rotWithShape="1">
          <a:blip r:embed="rId5"/>
          <a:srcRect l="-697" t="5297" r="73195" b="53126"/>
          <a:stretch/>
        </p:blipFill>
        <p:spPr>
          <a:xfrm>
            <a:off x="917608" y="4091333"/>
            <a:ext cx="2278251" cy="2662998"/>
          </a:xfrm>
          <a:prstGeom prst="rect">
            <a:avLst/>
          </a:prstGeom>
        </p:spPr>
      </p:pic>
    </p:spTree>
    <p:extLst>
      <p:ext uri="{BB962C8B-B14F-4D97-AF65-F5344CB8AC3E}">
        <p14:creationId xmlns:p14="http://schemas.microsoft.com/office/powerpoint/2010/main" val="3386738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E02-AF86-CE4E-B970-AA083589C689}"/>
              </a:ext>
            </a:extLst>
          </p:cNvPr>
          <p:cNvSpPr>
            <a:spLocks noGrp="1"/>
          </p:cNvSpPr>
          <p:nvPr>
            <p:ph type="title"/>
          </p:nvPr>
        </p:nvSpPr>
        <p:spPr>
          <a:xfrm>
            <a:off x="0" y="365125"/>
            <a:ext cx="12192000" cy="1325563"/>
          </a:xfrm>
        </p:spPr>
        <p:txBody>
          <a:bodyPr>
            <a:normAutofit/>
          </a:bodyPr>
          <a:lstStyle/>
          <a:p>
            <a:pPr algn="ctr"/>
            <a:r>
              <a:rPr lang="en-US" dirty="0">
                <a:latin typeface="Gill Sans MT" panose="020B0502020104020203" pitchFamily="34" charset="77"/>
              </a:rPr>
              <a:t>Seasonal Monarch Migration and Jet Stream</a:t>
            </a:r>
          </a:p>
        </p:txBody>
      </p:sp>
      <p:pic>
        <p:nvPicPr>
          <p:cNvPr id="10" name="Picture 9">
            <a:extLst>
              <a:ext uri="{FF2B5EF4-FFF2-40B4-BE49-F238E27FC236}">
                <a16:creationId xmlns:a16="http://schemas.microsoft.com/office/drawing/2014/main" id="{C4A3AB47-C719-3B45-8366-5063C43E8897}"/>
              </a:ext>
            </a:extLst>
          </p:cNvPr>
          <p:cNvPicPr>
            <a:picLocks noChangeAspect="1"/>
          </p:cNvPicPr>
          <p:nvPr/>
        </p:nvPicPr>
        <p:blipFill rotWithShape="1">
          <a:blip r:embed="rId3"/>
          <a:srcRect t="21485" b="18236"/>
          <a:stretch/>
        </p:blipFill>
        <p:spPr>
          <a:xfrm>
            <a:off x="0" y="1900799"/>
            <a:ext cx="12192000" cy="3674688"/>
          </a:xfrm>
          <a:prstGeom prst="rect">
            <a:avLst/>
          </a:prstGeom>
        </p:spPr>
      </p:pic>
    </p:spTree>
    <p:extLst>
      <p:ext uri="{BB962C8B-B14F-4D97-AF65-F5344CB8AC3E}">
        <p14:creationId xmlns:p14="http://schemas.microsoft.com/office/powerpoint/2010/main" val="2556654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12-07 at 1.29.48 PM.png">
            <a:extLst>
              <a:ext uri="{FF2B5EF4-FFF2-40B4-BE49-F238E27FC236}">
                <a16:creationId xmlns:a16="http://schemas.microsoft.com/office/drawing/2014/main" id="{AEDF87AC-7BC3-DE4E-85A5-3FA3E13CA0DD}"/>
              </a:ext>
            </a:extLst>
          </p:cNvPr>
          <p:cNvPicPr>
            <a:picLocks noChangeAspect="1"/>
          </p:cNvPicPr>
          <p:nvPr/>
        </p:nvPicPr>
        <p:blipFill rotWithShape="1">
          <a:blip r:embed="rId3">
            <a:extLst>
              <a:ext uri="{28A0092B-C50C-407E-A947-70E740481C1C}">
                <a14:useLocalDpi xmlns:a14="http://schemas.microsoft.com/office/drawing/2010/main" val="0"/>
              </a:ext>
            </a:extLst>
          </a:blip>
          <a:srcRect b="9779"/>
          <a:stretch/>
        </p:blipFill>
        <p:spPr>
          <a:xfrm>
            <a:off x="277063" y="5533694"/>
            <a:ext cx="3350846" cy="1032579"/>
          </a:xfrm>
          <a:prstGeom prst="rect">
            <a:avLst/>
          </a:prstGeom>
        </p:spPr>
      </p:pic>
      <p:sp>
        <p:nvSpPr>
          <p:cNvPr id="11" name="TextBox 10">
            <a:extLst>
              <a:ext uri="{FF2B5EF4-FFF2-40B4-BE49-F238E27FC236}">
                <a16:creationId xmlns:a16="http://schemas.microsoft.com/office/drawing/2014/main" id="{8ABD6083-8734-9049-8A49-94ACE52BA2E9}"/>
              </a:ext>
            </a:extLst>
          </p:cNvPr>
          <p:cNvSpPr txBox="1"/>
          <p:nvPr/>
        </p:nvSpPr>
        <p:spPr>
          <a:xfrm>
            <a:off x="979671" y="3916746"/>
            <a:ext cx="1338636" cy="584775"/>
          </a:xfrm>
          <a:prstGeom prst="rect">
            <a:avLst/>
          </a:prstGeom>
          <a:noFill/>
        </p:spPr>
        <p:txBody>
          <a:bodyPr wrap="none" rtlCol="0">
            <a:spAutoFit/>
          </a:bodyPr>
          <a:lstStyle/>
          <a:p>
            <a:r>
              <a:rPr lang="en-US" sz="3200" dirty="0"/>
              <a:t>AVHRR</a:t>
            </a:r>
          </a:p>
        </p:txBody>
      </p:sp>
      <p:sp>
        <p:nvSpPr>
          <p:cNvPr id="12" name="TextBox 11">
            <a:extLst>
              <a:ext uri="{FF2B5EF4-FFF2-40B4-BE49-F238E27FC236}">
                <a16:creationId xmlns:a16="http://schemas.microsoft.com/office/drawing/2014/main" id="{23FEF6AD-CA81-5A47-8D1B-CC25AC67A2AC}"/>
              </a:ext>
            </a:extLst>
          </p:cNvPr>
          <p:cNvSpPr txBox="1"/>
          <p:nvPr/>
        </p:nvSpPr>
        <p:spPr>
          <a:xfrm>
            <a:off x="2846571" y="3954846"/>
            <a:ext cx="1354858" cy="584775"/>
          </a:xfrm>
          <a:prstGeom prst="rect">
            <a:avLst/>
          </a:prstGeom>
          <a:noFill/>
        </p:spPr>
        <p:txBody>
          <a:bodyPr wrap="none" rtlCol="0">
            <a:spAutoFit/>
          </a:bodyPr>
          <a:lstStyle/>
          <a:p>
            <a:r>
              <a:rPr lang="en-US" sz="3200" dirty="0"/>
              <a:t>MODIS</a:t>
            </a:r>
          </a:p>
        </p:txBody>
      </p:sp>
      <p:cxnSp>
        <p:nvCxnSpPr>
          <p:cNvPr id="13" name="直接箭头连接符 45">
            <a:extLst>
              <a:ext uri="{FF2B5EF4-FFF2-40B4-BE49-F238E27FC236}">
                <a16:creationId xmlns:a16="http://schemas.microsoft.com/office/drawing/2014/main" id="{C1DDCEE3-31FF-9D43-B56D-CC546EAD3FF4}"/>
              </a:ext>
            </a:extLst>
          </p:cNvPr>
          <p:cNvCxnSpPr>
            <a:cxnSpLocks/>
          </p:cNvCxnSpPr>
          <p:nvPr/>
        </p:nvCxnSpPr>
        <p:spPr>
          <a:xfrm flipV="1">
            <a:off x="539871" y="4509575"/>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45">
            <a:extLst>
              <a:ext uri="{FF2B5EF4-FFF2-40B4-BE49-F238E27FC236}">
                <a16:creationId xmlns:a16="http://schemas.microsoft.com/office/drawing/2014/main" id="{C65CD2F0-F949-164A-9A2D-02BEC57258DF}"/>
              </a:ext>
            </a:extLst>
          </p:cNvPr>
          <p:cNvCxnSpPr>
            <a:cxnSpLocks/>
          </p:cNvCxnSpPr>
          <p:nvPr/>
        </p:nvCxnSpPr>
        <p:spPr>
          <a:xfrm flipV="1">
            <a:off x="2591539" y="4513322"/>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45">
            <a:extLst>
              <a:ext uri="{FF2B5EF4-FFF2-40B4-BE49-F238E27FC236}">
                <a16:creationId xmlns:a16="http://schemas.microsoft.com/office/drawing/2014/main" id="{549A146A-C7C7-B74C-BED9-09F906BAEB8C}"/>
              </a:ext>
            </a:extLst>
          </p:cNvPr>
          <p:cNvCxnSpPr>
            <a:cxnSpLocks/>
          </p:cNvCxnSpPr>
          <p:nvPr/>
        </p:nvCxnSpPr>
        <p:spPr>
          <a:xfrm flipV="1">
            <a:off x="539871" y="434483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45">
            <a:extLst>
              <a:ext uri="{FF2B5EF4-FFF2-40B4-BE49-F238E27FC236}">
                <a16:creationId xmlns:a16="http://schemas.microsoft.com/office/drawing/2014/main" id="{049CFA7F-F280-534C-AAA0-07E7DC0030D1}"/>
              </a:ext>
            </a:extLst>
          </p:cNvPr>
          <p:cNvCxnSpPr>
            <a:cxnSpLocks/>
          </p:cNvCxnSpPr>
          <p:nvPr/>
        </p:nvCxnSpPr>
        <p:spPr>
          <a:xfrm flipV="1">
            <a:off x="2561866" y="4336364"/>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84AFCA-A0E4-BA40-BBE0-E9DA411B8E83}"/>
              </a:ext>
            </a:extLst>
          </p:cNvPr>
          <p:cNvSpPr txBox="1"/>
          <p:nvPr/>
        </p:nvSpPr>
        <p:spPr>
          <a:xfrm>
            <a:off x="4102843" y="4644242"/>
            <a:ext cx="1018227" cy="584775"/>
          </a:xfrm>
          <a:prstGeom prst="rect">
            <a:avLst/>
          </a:prstGeom>
          <a:noFill/>
        </p:spPr>
        <p:txBody>
          <a:bodyPr wrap="none" rtlCol="0">
            <a:spAutoFit/>
          </a:bodyPr>
          <a:lstStyle/>
          <a:p>
            <a:r>
              <a:rPr lang="en-US" sz="3200" dirty="0"/>
              <a:t>2016</a:t>
            </a:r>
          </a:p>
        </p:txBody>
      </p:sp>
      <p:cxnSp>
        <p:nvCxnSpPr>
          <p:cNvPr id="18" name="直接箭头连接符 45">
            <a:extLst>
              <a:ext uri="{FF2B5EF4-FFF2-40B4-BE49-F238E27FC236}">
                <a16:creationId xmlns:a16="http://schemas.microsoft.com/office/drawing/2014/main" id="{C5B04F61-2CA1-CF41-9928-F4AEE46AAC7C}"/>
              </a:ext>
            </a:extLst>
          </p:cNvPr>
          <p:cNvCxnSpPr>
            <a:cxnSpLocks/>
          </p:cNvCxnSpPr>
          <p:nvPr/>
        </p:nvCxnSpPr>
        <p:spPr>
          <a:xfrm flipV="1">
            <a:off x="4620760" y="434900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A01165-3A63-AB45-9A48-0EC3859E67F9}"/>
              </a:ext>
            </a:extLst>
          </p:cNvPr>
          <p:cNvSpPr txBox="1"/>
          <p:nvPr/>
        </p:nvSpPr>
        <p:spPr>
          <a:xfrm>
            <a:off x="0" y="4612529"/>
            <a:ext cx="1018227" cy="584775"/>
          </a:xfrm>
          <a:prstGeom prst="rect">
            <a:avLst/>
          </a:prstGeom>
          <a:noFill/>
        </p:spPr>
        <p:txBody>
          <a:bodyPr wrap="none" rtlCol="0">
            <a:spAutoFit/>
          </a:bodyPr>
          <a:lstStyle/>
          <a:p>
            <a:r>
              <a:rPr lang="en-US" sz="3200" dirty="0"/>
              <a:t>1994</a:t>
            </a:r>
          </a:p>
        </p:txBody>
      </p:sp>
      <p:cxnSp>
        <p:nvCxnSpPr>
          <p:cNvPr id="20" name="直接箭头连接符 45">
            <a:extLst>
              <a:ext uri="{FF2B5EF4-FFF2-40B4-BE49-F238E27FC236}">
                <a16:creationId xmlns:a16="http://schemas.microsoft.com/office/drawing/2014/main" id="{820B011D-E008-EE46-B49A-BBAC9BE0090B}"/>
              </a:ext>
            </a:extLst>
          </p:cNvPr>
          <p:cNvCxnSpPr>
            <a:cxnSpLocks/>
          </p:cNvCxnSpPr>
          <p:nvPr/>
        </p:nvCxnSpPr>
        <p:spPr>
          <a:xfrm flipV="1">
            <a:off x="2605082" y="4338636"/>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BA5D941-AE7F-8447-AEF3-7D72EA12978D}"/>
              </a:ext>
            </a:extLst>
          </p:cNvPr>
          <p:cNvSpPr txBox="1"/>
          <p:nvPr/>
        </p:nvSpPr>
        <p:spPr>
          <a:xfrm>
            <a:off x="2059070" y="3429000"/>
            <a:ext cx="1034257" cy="584775"/>
          </a:xfrm>
          <a:prstGeom prst="rect">
            <a:avLst/>
          </a:prstGeom>
          <a:noFill/>
        </p:spPr>
        <p:txBody>
          <a:bodyPr wrap="none" rtlCol="0">
            <a:spAutoFit/>
          </a:bodyPr>
          <a:lstStyle/>
          <a:p>
            <a:r>
              <a:rPr lang="en-US" sz="3200" dirty="0"/>
              <a:t>NDVI</a:t>
            </a:r>
          </a:p>
        </p:txBody>
      </p:sp>
      <p:sp>
        <p:nvSpPr>
          <p:cNvPr id="26" name="TextBox 25">
            <a:extLst>
              <a:ext uri="{FF2B5EF4-FFF2-40B4-BE49-F238E27FC236}">
                <a16:creationId xmlns:a16="http://schemas.microsoft.com/office/drawing/2014/main" id="{3CC33D79-00E0-8744-839B-AA9EB1728717}"/>
              </a:ext>
            </a:extLst>
          </p:cNvPr>
          <p:cNvSpPr txBox="1"/>
          <p:nvPr/>
        </p:nvSpPr>
        <p:spPr>
          <a:xfrm>
            <a:off x="2067084" y="4624549"/>
            <a:ext cx="1018227" cy="584775"/>
          </a:xfrm>
          <a:prstGeom prst="rect">
            <a:avLst/>
          </a:prstGeom>
          <a:noFill/>
        </p:spPr>
        <p:txBody>
          <a:bodyPr wrap="none" rtlCol="0">
            <a:spAutoFit/>
          </a:bodyPr>
          <a:lstStyle/>
          <a:p>
            <a:r>
              <a:rPr lang="en-US" sz="3200" dirty="0"/>
              <a:t>2001</a:t>
            </a:r>
          </a:p>
        </p:txBody>
      </p:sp>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2192000" cy="2166658"/>
          </a:xfrm>
        </p:spPr>
        <p:txBody>
          <a:bodyPr>
            <a:normAutofit/>
          </a:bodyPr>
          <a:lstStyle/>
          <a:p>
            <a:r>
              <a:rPr lang="en-US" dirty="0">
                <a:latin typeface="Gill Sans MT" panose="020B0502020104020203" pitchFamily="34" charset="77"/>
              </a:rPr>
              <a:t>Trend towards later end of season in this region</a:t>
            </a:r>
          </a:p>
        </p:txBody>
      </p:sp>
      <p:pic>
        <p:nvPicPr>
          <p:cNvPr id="28" name="Picture 27" descr="Chart, line chart&#10;&#10;Description automatically generated">
            <a:extLst>
              <a:ext uri="{FF2B5EF4-FFF2-40B4-BE49-F238E27FC236}">
                <a16:creationId xmlns:a16="http://schemas.microsoft.com/office/drawing/2014/main" id="{C4BDCB49-63AC-1C4E-9BD4-7C868FCFD9FC}"/>
              </a:ext>
            </a:extLst>
          </p:cNvPr>
          <p:cNvPicPr>
            <a:picLocks noChangeAspect="1"/>
          </p:cNvPicPr>
          <p:nvPr/>
        </p:nvPicPr>
        <p:blipFill>
          <a:blip r:embed="rId4"/>
          <a:stretch>
            <a:fillRect/>
          </a:stretch>
        </p:blipFill>
        <p:spPr>
          <a:xfrm>
            <a:off x="5736878" y="1445501"/>
            <a:ext cx="6070600" cy="3073400"/>
          </a:xfrm>
          <a:prstGeom prst="rect">
            <a:avLst/>
          </a:prstGeom>
        </p:spPr>
      </p:pic>
      <p:pic>
        <p:nvPicPr>
          <p:cNvPr id="29" name="Picture 28" descr="A close up of a map&#10;&#10;Description automatically generated">
            <a:extLst>
              <a:ext uri="{FF2B5EF4-FFF2-40B4-BE49-F238E27FC236}">
                <a16:creationId xmlns:a16="http://schemas.microsoft.com/office/drawing/2014/main" id="{29A6AA65-02D9-8244-8F29-3E8BB1EF6366}"/>
              </a:ext>
            </a:extLst>
          </p:cNvPr>
          <p:cNvPicPr>
            <a:picLocks noChangeAspect="1"/>
          </p:cNvPicPr>
          <p:nvPr/>
        </p:nvPicPr>
        <p:blipFill rotWithShape="1">
          <a:blip r:embed="rId5"/>
          <a:srcRect l="56513"/>
          <a:stretch/>
        </p:blipFill>
        <p:spPr>
          <a:xfrm>
            <a:off x="9341224" y="4681679"/>
            <a:ext cx="2269777" cy="2057400"/>
          </a:xfrm>
          <a:prstGeom prst="rect">
            <a:avLst/>
          </a:prstGeom>
        </p:spPr>
      </p:pic>
      <p:sp>
        <p:nvSpPr>
          <p:cNvPr id="31" name="Rectangle 30">
            <a:extLst>
              <a:ext uri="{FF2B5EF4-FFF2-40B4-BE49-F238E27FC236}">
                <a16:creationId xmlns:a16="http://schemas.microsoft.com/office/drawing/2014/main" id="{F059A8C0-08C3-EF49-AE74-148A29F2DB7B}"/>
              </a:ext>
            </a:extLst>
          </p:cNvPr>
          <p:cNvSpPr/>
          <p:nvPr/>
        </p:nvSpPr>
        <p:spPr>
          <a:xfrm>
            <a:off x="10257771" y="5743316"/>
            <a:ext cx="407624" cy="523687"/>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1DA8A3-9F6E-5749-A0A7-49F6FEF5B8C5}"/>
              </a:ext>
            </a:extLst>
          </p:cNvPr>
          <p:cNvCxnSpPr/>
          <p:nvPr/>
        </p:nvCxnSpPr>
        <p:spPr>
          <a:xfrm flipV="1">
            <a:off x="8122724" y="1660696"/>
            <a:ext cx="0" cy="21275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3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9" grpId="0"/>
      <p:bldP spid="21"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0542494" cy="2166658"/>
          </a:xfrm>
        </p:spPr>
        <p:txBody>
          <a:bodyPr>
            <a:normAutofit/>
          </a:bodyPr>
          <a:lstStyle/>
          <a:p>
            <a:r>
              <a:rPr lang="en-US" dirty="0">
                <a:latin typeface="Gill Sans MT" panose="020B0502020104020203" pitchFamily="34" charset="77"/>
              </a:rPr>
              <a:t>Later end of season precedes higher monarch return and a Southern September Jet stream corresponds with later end of season </a:t>
            </a:r>
          </a:p>
        </p:txBody>
      </p:sp>
      <p:pic>
        <p:nvPicPr>
          <p:cNvPr id="3" name="Picture 2">
            <a:extLst>
              <a:ext uri="{FF2B5EF4-FFF2-40B4-BE49-F238E27FC236}">
                <a16:creationId xmlns:a16="http://schemas.microsoft.com/office/drawing/2014/main" id="{5D2EA340-6183-5D4A-AB59-A997C14E1225}"/>
              </a:ext>
            </a:extLst>
          </p:cNvPr>
          <p:cNvPicPr>
            <a:picLocks noChangeAspect="1"/>
          </p:cNvPicPr>
          <p:nvPr/>
        </p:nvPicPr>
        <p:blipFill rotWithShape="1">
          <a:blip r:embed="rId3"/>
          <a:srcRect t="2206" r="2099"/>
          <a:stretch/>
        </p:blipFill>
        <p:spPr>
          <a:xfrm>
            <a:off x="65481" y="3902855"/>
            <a:ext cx="5998991" cy="2847864"/>
          </a:xfrm>
          <a:prstGeom prst="rect">
            <a:avLst/>
          </a:prstGeom>
          <a:ln w="57150">
            <a:solidFill>
              <a:schemeClr val="accent6">
                <a:lumMod val="75000"/>
              </a:schemeClr>
            </a:solidFill>
          </a:ln>
        </p:spPr>
      </p:pic>
      <p:sp>
        <p:nvSpPr>
          <p:cNvPr id="7" name="TextBox 6">
            <a:extLst>
              <a:ext uri="{FF2B5EF4-FFF2-40B4-BE49-F238E27FC236}">
                <a16:creationId xmlns:a16="http://schemas.microsoft.com/office/drawing/2014/main" id="{2C6CB197-6605-CA46-93B0-5748A38BFCE7}"/>
              </a:ext>
            </a:extLst>
          </p:cNvPr>
          <p:cNvSpPr txBox="1"/>
          <p:nvPr/>
        </p:nvSpPr>
        <p:spPr>
          <a:xfrm>
            <a:off x="6983826" y="2940516"/>
            <a:ext cx="5343741"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Jet stream with EOS </a:t>
            </a:r>
          </a:p>
        </p:txBody>
      </p:sp>
      <p:sp>
        <p:nvSpPr>
          <p:cNvPr id="32" name="TextBox 31">
            <a:extLst>
              <a:ext uri="{FF2B5EF4-FFF2-40B4-BE49-F238E27FC236}">
                <a16:creationId xmlns:a16="http://schemas.microsoft.com/office/drawing/2014/main" id="{C0E2EA86-920D-C949-A032-7C7C50ACDD18}"/>
              </a:ext>
            </a:extLst>
          </p:cNvPr>
          <p:cNvSpPr txBox="1"/>
          <p:nvPr/>
        </p:nvSpPr>
        <p:spPr>
          <a:xfrm>
            <a:off x="683439" y="2940515"/>
            <a:ext cx="5162190"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Winter Monarch with EOS </a:t>
            </a:r>
          </a:p>
        </p:txBody>
      </p:sp>
      <p:pic>
        <p:nvPicPr>
          <p:cNvPr id="23" name="Picture 22">
            <a:extLst>
              <a:ext uri="{FF2B5EF4-FFF2-40B4-BE49-F238E27FC236}">
                <a16:creationId xmlns:a16="http://schemas.microsoft.com/office/drawing/2014/main" id="{878B9F83-77BE-0B4C-B7C6-6B14A056390D}"/>
              </a:ext>
            </a:extLst>
          </p:cNvPr>
          <p:cNvPicPr>
            <a:picLocks noChangeAspect="1"/>
          </p:cNvPicPr>
          <p:nvPr/>
        </p:nvPicPr>
        <p:blipFill rotWithShape="1">
          <a:blip r:embed="rId4"/>
          <a:srcRect r="2872"/>
          <a:stretch/>
        </p:blipFill>
        <p:spPr>
          <a:xfrm>
            <a:off x="6127528" y="3903178"/>
            <a:ext cx="5998991" cy="2847864"/>
          </a:xfrm>
          <a:prstGeom prst="rect">
            <a:avLst/>
          </a:prstGeom>
          <a:ln w="57150">
            <a:solidFill>
              <a:schemeClr val="accent6">
                <a:lumMod val="75000"/>
              </a:schemeClr>
            </a:solidFill>
          </a:ln>
        </p:spPr>
      </p:pic>
    </p:spTree>
    <p:extLst>
      <p:ext uri="{BB962C8B-B14F-4D97-AF65-F5344CB8AC3E}">
        <p14:creationId xmlns:p14="http://schemas.microsoft.com/office/powerpoint/2010/main" val="98798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C000-70CC-AD4B-9637-EF576FE53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E92481-136E-CB45-B386-F3DED6249269}"/>
              </a:ext>
            </a:extLst>
          </p:cNvPr>
          <p:cNvSpPr>
            <a:spLocks noGrp="1"/>
          </p:cNvSpPr>
          <p:nvPr>
            <p:ph idx="1"/>
          </p:nvPr>
        </p:nvSpPr>
        <p:spPr/>
        <p:txBody>
          <a:bodyPr/>
          <a:lstStyle/>
          <a:p>
            <a:r>
              <a:rPr lang="en-US" dirty="0"/>
              <a:t> disentangle temperature controls on monarch physiology versus milkweed phenology in August up in the breeding grounds in NE US. It seems to be a relatively data-rich region/time in the nectar connector campaign, we just hadn't worked that into our storyline yet. </a:t>
            </a:r>
          </a:p>
        </p:txBody>
      </p:sp>
    </p:spTree>
    <p:extLst>
      <p:ext uri="{BB962C8B-B14F-4D97-AF65-F5344CB8AC3E}">
        <p14:creationId xmlns:p14="http://schemas.microsoft.com/office/powerpoint/2010/main" val="3716899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BAE7-16F7-274A-9CF4-F357B386980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B81346-92B1-1D44-9D4B-37D152797C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39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AD64F2-ED3C-2949-96AA-A5F59CFD089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2071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24566CE-A4DB-924C-9252-0A3D1C51970F}"/>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552512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D4A437C-65AB-5E48-A916-7D7A472346B1}"/>
              </a:ext>
            </a:extLst>
          </p:cNvPr>
          <p:cNvPicPr>
            <a:picLocks noChangeAspect="1"/>
          </p:cNvPicPr>
          <p:nvPr/>
        </p:nvPicPr>
        <p:blipFill>
          <a:blip r:embed="rId2"/>
          <a:stretch>
            <a:fillRect/>
          </a:stretch>
        </p:blipFill>
        <p:spPr>
          <a:xfrm>
            <a:off x="0" y="0"/>
            <a:ext cx="6565900" cy="3060700"/>
          </a:xfrm>
          <a:prstGeom prst="rect">
            <a:avLst/>
          </a:prstGeom>
        </p:spPr>
      </p:pic>
      <p:pic>
        <p:nvPicPr>
          <p:cNvPr id="7" name="Picture 6" descr="Shape&#10;&#10;Description automatically generated">
            <a:extLst>
              <a:ext uri="{FF2B5EF4-FFF2-40B4-BE49-F238E27FC236}">
                <a16:creationId xmlns:a16="http://schemas.microsoft.com/office/drawing/2014/main" id="{D4BAE234-B782-3743-A822-A942DE613974}"/>
              </a:ext>
            </a:extLst>
          </p:cNvPr>
          <p:cNvPicPr>
            <a:picLocks noChangeAspect="1"/>
          </p:cNvPicPr>
          <p:nvPr/>
        </p:nvPicPr>
        <p:blipFill>
          <a:blip r:embed="rId3"/>
          <a:stretch>
            <a:fillRect/>
          </a:stretch>
        </p:blipFill>
        <p:spPr>
          <a:xfrm>
            <a:off x="6329411" y="117475"/>
            <a:ext cx="6364080" cy="2825750"/>
          </a:xfrm>
          <a:prstGeom prst="rect">
            <a:avLst/>
          </a:prstGeom>
        </p:spPr>
      </p:pic>
      <p:sp>
        <p:nvSpPr>
          <p:cNvPr id="8" name="TextBox 7">
            <a:extLst>
              <a:ext uri="{FF2B5EF4-FFF2-40B4-BE49-F238E27FC236}">
                <a16:creationId xmlns:a16="http://schemas.microsoft.com/office/drawing/2014/main" id="{FEEC1B7C-5A47-E644-933D-AE0482D2A8ED}"/>
              </a:ext>
            </a:extLst>
          </p:cNvPr>
          <p:cNvSpPr txBox="1"/>
          <p:nvPr/>
        </p:nvSpPr>
        <p:spPr>
          <a:xfrm>
            <a:off x="817233" y="884674"/>
            <a:ext cx="4046364" cy="369332"/>
          </a:xfrm>
          <a:prstGeom prst="rect">
            <a:avLst/>
          </a:prstGeom>
          <a:noFill/>
        </p:spPr>
        <p:txBody>
          <a:bodyPr wrap="none" rtlCol="0">
            <a:spAutoFit/>
          </a:bodyPr>
          <a:lstStyle/>
          <a:p>
            <a:r>
              <a:rPr lang="en-US" dirty="0"/>
              <a:t>June # of observations of adult monarchs</a:t>
            </a:r>
          </a:p>
        </p:txBody>
      </p:sp>
      <p:sp>
        <p:nvSpPr>
          <p:cNvPr id="9" name="TextBox 8">
            <a:extLst>
              <a:ext uri="{FF2B5EF4-FFF2-40B4-BE49-F238E27FC236}">
                <a16:creationId xmlns:a16="http://schemas.microsoft.com/office/drawing/2014/main" id="{8D484AD0-559E-474E-9B8C-980101482BDA}"/>
              </a:ext>
            </a:extLst>
          </p:cNvPr>
          <p:cNvSpPr txBox="1"/>
          <p:nvPr/>
        </p:nvSpPr>
        <p:spPr>
          <a:xfrm>
            <a:off x="6976859" y="2817297"/>
            <a:ext cx="4446474" cy="369332"/>
          </a:xfrm>
          <a:prstGeom prst="rect">
            <a:avLst/>
          </a:prstGeom>
          <a:noFill/>
        </p:spPr>
        <p:txBody>
          <a:bodyPr wrap="none" rtlCol="0">
            <a:spAutoFit/>
          </a:bodyPr>
          <a:lstStyle/>
          <a:p>
            <a:r>
              <a:rPr lang="en-US" dirty="0"/>
              <a:t>June # of observations / # of unique locations</a:t>
            </a:r>
          </a:p>
        </p:txBody>
      </p:sp>
      <p:pic>
        <p:nvPicPr>
          <p:cNvPr id="13" name="Picture 12" descr="Graphical user interface&#10;&#10;Description automatically generated">
            <a:extLst>
              <a:ext uri="{FF2B5EF4-FFF2-40B4-BE49-F238E27FC236}">
                <a16:creationId xmlns:a16="http://schemas.microsoft.com/office/drawing/2014/main" id="{48B3D092-3AA7-FA4D-B146-268723D84BB0}"/>
              </a:ext>
            </a:extLst>
          </p:cNvPr>
          <p:cNvPicPr>
            <a:picLocks noChangeAspect="1"/>
          </p:cNvPicPr>
          <p:nvPr/>
        </p:nvPicPr>
        <p:blipFill>
          <a:blip r:embed="rId4"/>
          <a:stretch>
            <a:fillRect/>
          </a:stretch>
        </p:blipFill>
        <p:spPr>
          <a:xfrm>
            <a:off x="154228" y="3245366"/>
            <a:ext cx="6257443" cy="3343385"/>
          </a:xfrm>
          <a:prstGeom prst="rect">
            <a:avLst/>
          </a:prstGeom>
        </p:spPr>
      </p:pic>
      <p:pic>
        <p:nvPicPr>
          <p:cNvPr id="3" name="Picture 2">
            <a:extLst>
              <a:ext uri="{FF2B5EF4-FFF2-40B4-BE49-F238E27FC236}">
                <a16:creationId xmlns:a16="http://schemas.microsoft.com/office/drawing/2014/main" id="{D0D1103D-AFF9-F640-B6BA-A22FBE53EEA8}"/>
              </a:ext>
            </a:extLst>
          </p:cNvPr>
          <p:cNvPicPr>
            <a:picLocks noChangeAspect="1"/>
          </p:cNvPicPr>
          <p:nvPr/>
        </p:nvPicPr>
        <p:blipFill>
          <a:blip r:embed="rId5"/>
          <a:stretch>
            <a:fillRect/>
          </a:stretch>
        </p:blipFill>
        <p:spPr>
          <a:xfrm>
            <a:off x="0" y="186558"/>
            <a:ext cx="12192000" cy="6484883"/>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1D582E8-8492-7C49-93C0-DBF364EFA392}"/>
              </a:ext>
            </a:extLst>
          </p:cNvPr>
          <p:cNvPicPr>
            <a:picLocks noChangeAspect="1"/>
          </p:cNvPicPr>
          <p:nvPr/>
        </p:nvPicPr>
        <p:blipFill>
          <a:blip r:embed="rId6"/>
          <a:stretch>
            <a:fillRect/>
          </a:stretch>
        </p:blipFill>
        <p:spPr>
          <a:xfrm>
            <a:off x="404572" y="48150"/>
            <a:ext cx="11633200" cy="6616700"/>
          </a:xfrm>
          <a:prstGeom prst="rect">
            <a:avLst/>
          </a:prstGeom>
        </p:spPr>
      </p:pic>
    </p:spTree>
    <p:extLst>
      <p:ext uri="{BB962C8B-B14F-4D97-AF65-F5344CB8AC3E}">
        <p14:creationId xmlns:p14="http://schemas.microsoft.com/office/powerpoint/2010/main" val="3703414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D700-6FDA-FF4C-B146-63BFD354B8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9C9783-92A3-7C41-842A-79AAB4CBEEBB}"/>
              </a:ext>
            </a:extLst>
          </p:cNvPr>
          <p:cNvPicPr/>
          <p:nvPr/>
        </p:nvPicPr>
        <p:blipFill>
          <a:blip r:embed="rId2"/>
          <a:stretch>
            <a:fillRect/>
          </a:stretch>
        </p:blipFill>
        <p:spPr>
          <a:xfrm>
            <a:off x="3839527" y="508635"/>
            <a:ext cx="4512945" cy="5840730"/>
          </a:xfrm>
          <a:prstGeom prst="rect">
            <a:avLst/>
          </a:prstGeom>
        </p:spPr>
      </p:pic>
    </p:spTree>
    <p:extLst>
      <p:ext uri="{BB962C8B-B14F-4D97-AF65-F5344CB8AC3E}">
        <p14:creationId xmlns:p14="http://schemas.microsoft.com/office/powerpoint/2010/main" val="299855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05FCE-1E4A-C640-8E97-A2CBDEA7F48A}"/>
              </a:ext>
            </a:extLst>
          </p:cNvPr>
          <p:cNvSpPr>
            <a:spLocks noGrp="1"/>
          </p:cNvSpPr>
          <p:nvPr>
            <p:ph type="ctrTitle"/>
          </p:nvPr>
        </p:nvSpPr>
        <p:spPr/>
        <p:txBody>
          <a:bodyPr/>
          <a:lstStyle/>
          <a:p>
            <a:r>
              <a:rPr lang="en-US" dirty="0"/>
              <a:t>Big remaining questions:</a:t>
            </a:r>
            <a:br>
              <a:rPr lang="en-US" dirty="0"/>
            </a:br>
            <a:endParaRPr lang="en-US" dirty="0"/>
          </a:p>
        </p:txBody>
      </p:sp>
      <p:sp>
        <p:nvSpPr>
          <p:cNvPr id="5" name="Subtitle 4">
            <a:extLst>
              <a:ext uri="{FF2B5EF4-FFF2-40B4-BE49-F238E27FC236}">
                <a16:creationId xmlns:a16="http://schemas.microsoft.com/office/drawing/2014/main" id="{4C4EDDBA-39A3-BC43-98BC-82BA00FF0593}"/>
              </a:ext>
            </a:extLst>
          </p:cNvPr>
          <p:cNvSpPr txBox="1">
            <a:spLocks noGrp="1"/>
          </p:cNvSpPr>
          <p:nvPr>
            <p:ph type="subTitle" idx="1"/>
          </p:nvPr>
        </p:nvSpPr>
        <p:spPr>
          <a:xfrm>
            <a:off x="2403987" y="2986314"/>
            <a:ext cx="6296019" cy="424732"/>
          </a:xfrm>
          <a:prstGeom prst="rect">
            <a:avLst/>
          </a:prstGeom>
          <a:noFill/>
        </p:spPr>
        <p:txBody>
          <a:bodyPr wrap="none" rtlCol="0">
            <a:spAutoFit/>
          </a:bodyPr>
          <a:lstStyle/>
          <a:p>
            <a:pPr marL="342900" indent="-342900" algn="l">
              <a:buFont typeface="Arial" panose="020B0604020202020204" pitchFamily="34" charset="0"/>
              <a:buChar char="•"/>
            </a:pPr>
            <a:r>
              <a:rPr lang="en-US" dirty="0"/>
              <a:t>keep windows of correlation same: 2002-2020</a:t>
            </a:r>
          </a:p>
        </p:txBody>
      </p:sp>
    </p:spTree>
    <p:extLst>
      <p:ext uri="{BB962C8B-B14F-4D97-AF65-F5344CB8AC3E}">
        <p14:creationId xmlns:p14="http://schemas.microsoft.com/office/powerpoint/2010/main" val="1845963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629-599C-9B49-8B96-7A9579E771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B0184C-DBE5-464D-9DED-A444B1F53EF2}"/>
              </a:ext>
            </a:extLst>
          </p:cNvPr>
          <p:cNvPicPr/>
          <p:nvPr/>
        </p:nvPicPr>
        <p:blipFill>
          <a:blip r:embed="rId2"/>
          <a:stretch>
            <a:fillRect/>
          </a:stretch>
        </p:blipFill>
        <p:spPr>
          <a:xfrm>
            <a:off x="3124200" y="1132522"/>
            <a:ext cx="5943600" cy="4592955"/>
          </a:xfrm>
          <a:prstGeom prst="rect">
            <a:avLst/>
          </a:prstGeom>
        </p:spPr>
      </p:pic>
    </p:spTree>
    <p:extLst>
      <p:ext uri="{BB962C8B-B14F-4D97-AF65-F5344CB8AC3E}">
        <p14:creationId xmlns:p14="http://schemas.microsoft.com/office/powerpoint/2010/main" val="384056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5178-2873-9145-AFE7-902F7F748E6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EE1087-A250-0F47-9D07-B849C6E0E148}"/>
              </a:ext>
            </a:extLst>
          </p:cNvPr>
          <p:cNvPicPr/>
          <p:nvPr/>
        </p:nvPicPr>
        <p:blipFill>
          <a:blip r:embed="rId2"/>
          <a:stretch>
            <a:fillRect/>
          </a:stretch>
        </p:blipFill>
        <p:spPr>
          <a:xfrm>
            <a:off x="1499616" y="0"/>
            <a:ext cx="5227320" cy="6764800"/>
          </a:xfrm>
          <a:prstGeom prst="rect">
            <a:avLst/>
          </a:prstGeom>
        </p:spPr>
      </p:pic>
    </p:spTree>
    <p:extLst>
      <p:ext uri="{BB962C8B-B14F-4D97-AF65-F5344CB8AC3E}">
        <p14:creationId xmlns:p14="http://schemas.microsoft.com/office/powerpoint/2010/main" val="726102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A close up of text on a white background&#10;&#10;Description automatically generated">
            <a:extLst>
              <a:ext uri="{FF2B5EF4-FFF2-40B4-BE49-F238E27FC236}">
                <a16:creationId xmlns:a16="http://schemas.microsoft.com/office/drawing/2014/main" id="{A138E31E-F36E-5946-B7CD-2B1EEE23F1D1}"/>
              </a:ext>
            </a:extLst>
          </p:cNvPr>
          <p:cNvPicPr/>
          <p:nvPr/>
        </p:nvPicPr>
        <p:blipFill rotWithShape="1">
          <a:blip r:embed="rId2"/>
          <a:srcRect t="1" b="2081"/>
          <a:stretch/>
        </p:blipFill>
        <p:spPr bwMode="auto">
          <a:xfrm>
            <a:off x="5084954" y="0"/>
            <a:ext cx="3923185" cy="68132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398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42D3-AF12-2E70-78FB-A0A0155B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73E63-3F34-D524-A9A5-688DB5C121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334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6A61-AF7B-39B5-EFAF-B789A78359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512CD2-D3CE-E191-8586-8D0117BD81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5588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7131-52EC-EA46-8FD0-98C7BC741B43}"/>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C08F06D1-4FE5-C445-AE61-A3FA789B20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472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B060-3974-9344-8376-09F90777E009}"/>
              </a:ext>
            </a:extLst>
          </p:cNvPr>
          <p:cNvSpPr>
            <a:spLocks noGrp="1"/>
          </p:cNvSpPr>
          <p:nvPr>
            <p:ph type="title"/>
          </p:nvPr>
        </p:nvSpPr>
        <p:spPr>
          <a:xfrm>
            <a:off x="838201" y="365125"/>
            <a:ext cx="4958166" cy="1325563"/>
          </a:xfrm>
        </p:spPr>
        <p:txBody>
          <a:bodyPr/>
          <a:lstStyle/>
          <a:p>
            <a:r>
              <a:rPr lang="en-US" dirty="0"/>
              <a:t>3) Monarch time series relationships</a:t>
            </a:r>
          </a:p>
        </p:txBody>
      </p:sp>
      <p:pic>
        <p:nvPicPr>
          <p:cNvPr id="5" name="Picture 4" descr="A screenshot of a cell phone&#10;&#10;Description automatically generated">
            <a:extLst>
              <a:ext uri="{FF2B5EF4-FFF2-40B4-BE49-F238E27FC236}">
                <a16:creationId xmlns:a16="http://schemas.microsoft.com/office/drawing/2014/main" id="{4F9097E9-2118-FE4E-82D9-F4EDBBD7B331}"/>
              </a:ext>
            </a:extLst>
          </p:cNvPr>
          <p:cNvPicPr>
            <a:picLocks noChangeAspect="1"/>
          </p:cNvPicPr>
          <p:nvPr/>
        </p:nvPicPr>
        <p:blipFill>
          <a:blip r:embed="rId2"/>
          <a:stretch>
            <a:fillRect/>
          </a:stretch>
        </p:blipFill>
        <p:spPr>
          <a:xfrm>
            <a:off x="5419241" y="81366"/>
            <a:ext cx="6096000" cy="6858000"/>
          </a:xfrm>
          <a:prstGeom prst="rect">
            <a:avLst/>
          </a:prstGeom>
        </p:spPr>
      </p:pic>
    </p:spTree>
    <p:extLst>
      <p:ext uri="{BB962C8B-B14F-4D97-AF65-F5344CB8AC3E}">
        <p14:creationId xmlns:p14="http://schemas.microsoft.com/office/powerpoint/2010/main" val="1608441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8AFC-F197-8043-AB85-FB81FE404137}"/>
              </a:ext>
            </a:extLst>
          </p:cNvPr>
          <p:cNvSpPr>
            <a:spLocks noGrp="1"/>
          </p:cNvSpPr>
          <p:nvPr>
            <p:ph type="title"/>
          </p:nvPr>
        </p:nvSpPr>
        <p:spPr/>
        <p:txBody>
          <a:bodyPr/>
          <a:lstStyle/>
          <a:p>
            <a:r>
              <a:rPr lang="en-US" dirty="0"/>
              <a:t>Anurag’s fall data details</a:t>
            </a:r>
          </a:p>
        </p:txBody>
      </p:sp>
      <p:sp>
        <p:nvSpPr>
          <p:cNvPr id="3" name="Content Placeholder 2">
            <a:extLst>
              <a:ext uri="{FF2B5EF4-FFF2-40B4-BE49-F238E27FC236}">
                <a16:creationId xmlns:a16="http://schemas.microsoft.com/office/drawing/2014/main" id="{CB0C286E-07AE-6E40-9DB6-02D6A339A1E0}"/>
              </a:ext>
            </a:extLst>
          </p:cNvPr>
          <p:cNvSpPr>
            <a:spLocks noGrp="1"/>
          </p:cNvSpPr>
          <p:nvPr>
            <p:ph idx="1"/>
          </p:nvPr>
        </p:nvSpPr>
        <p:spPr>
          <a:xfrm>
            <a:off x="838200" y="1825625"/>
            <a:ext cx="6199909" cy="4351338"/>
          </a:xfrm>
        </p:spPr>
        <p:txBody>
          <a:bodyPr/>
          <a:lstStyle/>
          <a:p>
            <a:r>
              <a:rPr lang="en-US" dirty="0"/>
              <a:t>What we’ve done before time of year, period of coverage, spatial extent</a:t>
            </a:r>
          </a:p>
        </p:txBody>
      </p:sp>
      <p:sp>
        <p:nvSpPr>
          <p:cNvPr id="4" name="TextBox 3">
            <a:extLst>
              <a:ext uri="{FF2B5EF4-FFF2-40B4-BE49-F238E27FC236}">
                <a16:creationId xmlns:a16="http://schemas.microsoft.com/office/drawing/2014/main" id="{F0926AE4-1793-C54D-BAB8-0D619119720A}"/>
              </a:ext>
            </a:extLst>
          </p:cNvPr>
          <p:cNvSpPr txBox="1"/>
          <p:nvPr/>
        </p:nvSpPr>
        <p:spPr>
          <a:xfrm>
            <a:off x="1026009" y="2717309"/>
            <a:ext cx="6012099" cy="646331"/>
          </a:xfrm>
          <a:prstGeom prst="rect">
            <a:avLst/>
          </a:prstGeom>
          <a:noFill/>
        </p:spPr>
        <p:txBody>
          <a:bodyPr wrap="square" rtlCol="0">
            <a:spAutoFit/>
          </a:bodyPr>
          <a:lstStyle/>
          <a:p>
            <a:r>
              <a:rPr lang="en-US" dirty="0" err="1"/>
              <a:t>Sping</a:t>
            </a:r>
            <a:r>
              <a:rPr lang="en-US" dirty="0"/>
              <a:t> South NABA correlated r2 = 0.76 with previous winter- similar to Saunders et al 2019 </a:t>
            </a:r>
          </a:p>
        </p:txBody>
      </p:sp>
      <p:pic>
        <p:nvPicPr>
          <p:cNvPr id="6" name="Picture 5" descr="A picture containing chart&#10;&#10;Description automatically generated">
            <a:extLst>
              <a:ext uri="{FF2B5EF4-FFF2-40B4-BE49-F238E27FC236}">
                <a16:creationId xmlns:a16="http://schemas.microsoft.com/office/drawing/2014/main" id="{4C208C5A-DCF1-C444-9865-B136EF5E9801}"/>
              </a:ext>
            </a:extLst>
          </p:cNvPr>
          <p:cNvPicPr>
            <a:picLocks noChangeAspect="1"/>
          </p:cNvPicPr>
          <p:nvPr/>
        </p:nvPicPr>
        <p:blipFill>
          <a:blip r:embed="rId2"/>
          <a:stretch>
            <a:fillRect/>
          </a:stretch>
        </p:blipFill>
        <p:spPr>
          <a:xfrm>
            <a:off x="7486832" y="0"/>
            <a:ext cx="4289665" cy="6858000"/>
          </a:xfrm>
          <a:prstGeom prst="rect">
            <a:avLst/>
          </a:prstGeom>
        </p:spPr>
      </p:pic>
      <p:sp>
        <p:nvSpPr>
          <p:cNvPr id="8" name="TextBox 7">
            <a:extLst>
              <a:ext uri="{FF2B5EF4-FFF2-40B4-BE49-F238E27FC236}">
                <a16:creationId xmlns:a16="http://schemas.microsoft.com/office/drawing/2014/main" id="{124FC3B2-DBD6-6E43-9E25-F801F65882F2}"/>
              </a:ext>
            </a:extLst>
          </p:cNvPr>
          <p:cNvSpPr txBox="1"/>
          <p:nvPr/>
        </p:nvSpPr>
        <p:spPr>
          <a:xfrm>
            <a:off x="1026009" y="3859738"/>
            <a:ext cx="4463081" cy="1200329"/>
          </a:xfrm>
          <a:prstGeom prst="rect">
            <a:avLst/>
          </a:prstGeom>
          <a:noFill/>
        </p:spPr>
        <p:txBody>
          <a:bodyPr wrap="none" rtlCol="0">
            <a:spAutoFit/>
          </a:bodyPr>
          <a:lstStyle/>
          <a:p>
            <a:r>
              <a:rPr lang="en-US" dirty="0"/>
              <a:t>Spring South: 1March- 30 June</a:t>
            </a:r>
          </a:p>
          <a:p>
            <a:r>
              <a:rPr lang="en-US" dirty="0"/>
              <a:t>Fall South: 1 September – 30 November</a:t>
            </a:r>
          </a:p>
          <a:p>
            <a:endParaRPr lang="en-US" dirty="0"/>
          </a:p>
          <a:p>
            <a:r>
              <a:rPr lang="en-US" dirty="0"/>
              <a:t>Midwest and Northeast: 27 March- 3 October</a:t>
            </a:r>
          </a:p>
        </p:txBody>
      </p:sp>
    </p:spTree>
    <p:extLst>
      <p:ext uri="{BB962C8B-B14F-4D97-AF65-F5344CB8AC3E}">
        <p14:creationId xmlns:p14="http://schemas.microsoft.com/office/powerpoint/2010/main" val="420256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A52F-9A62-B746-B0D9-5B5191A45C94}"/>
              </a:ext>
            </a:extLst>
          </p:cNvPr>
          <p:cNvSpPr>
            <a:spLocks noGrp="1"/>
          </p:cNvSpPr>
          <p:nvPr>
            <p:ph type="title"/>
          </p:nvPr>
        </p:nvSpPr>
        <p:spPr>
          <a:xfrm>
            <a:off x="838200" y="1342236"/>
            <a:ext cx="10515600" cy="1325563"/>
          </a:xfrm>
        </p:spPr>
        <p:txBody>
          <a:bodyPr>
            <a:normAutofit fontScale="90000"/>
          </a:bodyPr>
          <a:lstStyle/>
          <a:p>
            <a:r>
              <a:rPr lang="en-US" dirty="0"/>
              <a:t>To support hypothesis that the jet stream influences climate in August and therefore influences the overwintering acreage, we find August observations of monarchs and see whether the jet stream correlates with those observations</a:t>
            </a:r>
            <a:br>
              <a:rPr lang="en-US" dirty="0"/>
            </a:br>
            <a:r>
              <a:rPr lang="en-US" dirty="0"/>
              <a:t> </a:t>
            </a:r>
          </a:p>
        </p:txBody>
      </p:sp>
    </p:spTree>
    <p:extLst>
      <p:ext uri="{BB962C8B-B14F-4D97-AF65-F5344CB8AC3E}">
        <p14:creationId xmlns:p14="http://schemas.microsoft.com/office/powerpoint/2010/main" val="26958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746E-01A3-F042-BBE6-57EF182906E2}"/>
              </a:ext>
            </a:extLst>
          </p:cNvPr>
          <p:cNvSpPr>
            <a:spLocks noGrp="1"/>
          </p:cNvSpPr>
          <p:nvPr>
            <p:ph type="title"/>
          </p:nvPr>
        </p:nvSpPr>
        <p:spPr>
          <a:xfrm>
            <a:off x="0" y="-21469"/>
            <a:ext cx="12192000" cy="1325563"/>
          </a:xfrm>
        </p:spPr>
        <p:txBody>
          <a:bodyPr/>
          <a:lstStyle/>
          <a:p>
            <a:r>
              <a:rPr lang="en-US" dirty="0"/>
              <a:t>Journey North- observations throughout the year, focused on August for now</a:t>
            </a:r>
          </a:p>
        </p:txBody>
      </p:sp>
      <p:sp>
        <p:nvSpPr>
          <p:cNvPr id="3" name="Content Placeholder 2">
            <a:extLst>
              <a:ext uri="{FF2B5EF4-FFF2-40B4-BE49-F238E27FC236}">
                <a16:creationId xmlns:a16="http://schemas.microsoft.com/office/drawing/2014/main" id="{273BD941-1C02-A94D-872C-A16633FCB9D0}"/>
              </a:ext>
            </a:extLst>
          </p:cNvPr>
          <p:cNvSpPr>
            <a:spLocks noGrp="1"/>
          </p:cNvSpPr>
          <p:nvPr>
            <p:ph idx="1"/>
          </p:nvPr>
        </p:nvSpPr>
        <p:spPr>
          <a:xfrm>
            <a:off x="0" y="1425574"/>
            <a:ext cx="5619750" cy="5432425"/>
          </a:xfrm>
        </p:spPr>
        <p:txBody>
          <a:bodyPr>
            <a:normAutofit fontScale="85000" lnSpcReduction="20000"/>
          </a:bodyPr>
          <a:lstStyle/>
          <a:p>
            <a:r>
              <a:rPr lang="en-US" dirty="0"/>
              <a:t>	</a:t>
            </a:r>
            <a:r>
              <a:rPr lang="en-US" b="1" dirty="0"/>
              <a:t>Fall Roost</a:t>
            </a:r>
            <a:r>
              <a:rPr lang="en-US" dirty="0"/>
              <a:t>: </a:t>
            </a:r>
            <a:r>
              <a:rPr lang="en-US" dirty="0">
                <a:hlinkClick r:id="rId2"/>
              </a:rPr>
              <a:t>Report</a:t>
            </a:r>
            <a:r>
              <a:rPr lang="en-US" dirty="0"/>
              <a:t> night-time roosts. Migrating monarchs cluster together at night, typically in trees. A roost may have a handful of butterflies or far too many to count.</a:t>
            </a:r>
          </a:p>
          <a:p>
            <a:r>
              <a:rPr lang="en-US" dirty="0"/>
              <a:t>	</a:t>
            </a:r>
            <a:r>
              <a:rPr lang="en-US" b="1" dirty="0"/>
              <a:t>PEAK migration</a:t>
            </a:r>
            <a:r>
              <a:rPr lang="en-US" dirty="0"/>
              <a:t>: </a:t>
            </a:r>
            <a:r>
              <a:rPr lang="en-US" dirty="0">
                <a:hlinkClick r:id="rId2"/>
              </a:rPr>
              <a:t>Report</a:t>
            </a:r>
            <a:r>
              <a:rPr lang="en-US" dirty="0"/>
              <a:t> peak migration events. Try to count monarchs regularly so you compare one day to the next and identify the peak. Don't hesitate to report an event as "peak" if you believe it is. We review all sightings and will contact you with questions.</a:t>
            </a:r>
          </a:p>
          <a:p>
            <a:r>
              <a:rPr lang="en-US" dirty="0"/>
              <a:t>	[not processed yet- a lot more observations, all over US ] </a:t>
            </a:r>
            <a:r>
              <a:rPr lang="en-US" b="1" dirty="0"/>
              <a:t>Adult Monarchs</a:t>
            </a:r>
            <a:r>
              <a:rPr lang="en-US" dirty="0"/>
              <a:t>: </a:t>
            </a:r>
            <a:r>
              <a:rPr lang="en-US" dirty="0">
                <a:hlinkClick r:id="rId2"/>
              </a:rPr>
              <a:t>Report</a:t>
            </a:r>
            <a:r>
              <a:rPr lang="en-US" dirty="0"/>
              <a:t> all monarchs that you see, even if you don't know whether they are migrating. Report as long as monarchs are present, even into the winter months.</a:t>
            </a:r>
          </a:p>
          <a:p>
            <a:endParaRPr lang="en-US" dirty="0"/>
          </a:p>
        </p:txBody>
      </p:sp>
      <p:pic>
        <p:nvPicPr>
          <p:cNvPr id="4" name="Picture 3" descr="A close up of a map&#10;&#10;Description automatically generated">
            <a:extLst>
              <a:ext uri="{FF2B5EF4-FFF2-40B4-BE49-F238E27FC236}">
                <a16:creationId xmlns:a16="http://schemas.microsoft.com/office/drawing/2014/main" id="{BAB269BB-18A2-FA46-A90E-FD6FF283A42E}"/>
              </a:ext>
            </a:extLst>
          </p:cNvPr>
          <p:cNvPicPr>
            <a:picLocks noChangeAspect="1"/>
          </p:cNvPicPr>
          <p:nvPr/>
        </p:nvPicPr>
        <p:blipFill>
          <a:blip r:embed="rId3"/>
          <a:stretch>
            <a:fillRect/>
          </a:stretch>
        </p:blipFill>
        <p:spPr>
          <a:xfrm>
            <a:off x="5810250" y="2305050"/>
            <a:ext cx="6095999" cy="3248856"/>
          </a:xfrm>
          <a:prstGeom prst="rect">
            <a:avLst/>
          </a:prstGeom>
        </p:spPr>
      </p:pic>
    </p:spTree>
    <p:extLst>
      <p:ext uri="{BB962C8B-B14F-4D97-AF65-F5344CB8AC3E}">
        <p14:creationId xmlns:p14="http://schemas.microsoft.com/office/powerpoint/2010/main" val="11352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2DA157-7B6C-C24A-96A7-5440F6C1D4E8}"/>
              </a:ext>
            </a:extLst>
          </p:cNvPr>
          <p:cNvPicPr>
            <a:picLocks noChangeAspect="1"/>
          </p:cNvPicPr>
          <p:nvPr/>
        </p:nvPicPr>
        <p:blipFill>
          <a:blip r:embed="rId3"/>
          <a:stretch>
            <a:fillRect/>
          </a:stretch>
        </p:blipFill>
        <p:spPr>
          <a:xfrm>
            <a:off x="8077199" y="0"/>
            <a:ext cx="4114800" cy="6858000"/>
          </a:xfrm>
          <a:prstGeom prst="rect">
            <a:avLst/>
          </a:prstGeom>
        </p:spPr>
      </p:pic>
      <p:pic>
        <p:nvPicPr>
          <p:cNvPr id="14" name="Picture 13" descr="Diagram&#10;&#10;Description automatically generated">
            <a:extLst>
              <a:ext uri="{FF2B5EF4-FFF2-40B4-BE49-F238E27FC236}">
                <a16:creationId xmlns:a16="http://schemas.microsoft.com/office/drawing/2014/main" id="{0184F947-9695-514E-BC92-2D41440451AB}"/>
              </a:ext>
            </a:extLst>
          </p:cNvPr>
          <p:cNvPicPr>
            <a:picLocks noChangeAspect="1"/>
          </p:cNvPicPr>
          <p:nvPr/>
        </p:nvPicPr>
        <p:blipFill rotWithShape="1">
          <a:blip r:embed="rId4"/>
          <a:srcRect l="12213" t="2279" r="22249" b="24290"/>
          <a:stretch/>
        </p:blipFill>
        <p:spPr>
          <a:xfrm>
            <a:off x="6708804" y="9864"/>
            <a:ext cx="1284166" cy="5035827"/>
          </a:xfrm>
          <a:prstGeom prst="rect">
            <a:avLst/>
          </a:prstGeom>
        </p:spPr>
      </p:pic>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22627" y="1094193"/>
            <a:ext cx="3556785" cy="4097339"/>
          </a:xfrm>
        </p:spPr>
        <p:txBody>
          <a:bodyPr>
            <a:noAutofit/>
          </a:bodyPr>
          <a:lstStyle/>
          <a:p>
            <a:r>
              <a:rPr lang="en-US" sz="1600" dirty="0">
                <a:latin typeface="+mn-lt"/>
              </a:rPr>
              <a:t>There is high interannual variability in monarch observations throughout the eastern fall migration. Roosting indices and overwintering acreage. A) Map of where monarchs are in August and September and Winter (December). All monarchs and Roosting monarchs</a:t>
            </a:r>
            <a:br>
              <a:rPr lang="en-US" sz="1600" dirty="0">
                <a:latin typeface="+mn-lt"/>
              </a:rPr>
            </a:br>
            <a:r>
              <a:rPr lang="en-US" sz="1600" dirty="0">
                <a:latin typeface="+mn-lt"/>
              </a:rPr>
              <a:t>B) Time series of </a:t>
            </a:r>
            <a:br>
              <a:rPr lang="en-US" sz="1600" dirty="0">
                <a:latin typeface="+mn-lt"/>
              </a:rPr>
            </a:br>
            <a:br>
              <a:rPr lang="en-US" sz="1600" dirty="0">
                <a:latin typeface="+mn-lt"/>
              </a:rPr>
            </a:br>
            <a:r>
              <a:rPr lang="en-US" sz="1600" dirty="0">
                <a:latin typeface="+mn-lt"/>
              </a:rPr>
              <a:t>August Roost Index and September Roost Index are correlated (r = 0.89); August Roost Index and Winter Acreage Index are correlated (r = 0.49) and September Roost Index and Winter Acreage Index are correlated (r = 0.54)</a:t>
            </a:r>
            <a:br>
              <a:rPr lang="en-US" sz="1600" dirty="0">
                <a:latin typeface="+mn-lt"/>
              </a:rPr>
            </a:br>
            <a:br>
              <a:rPr lang="en-US" sz="1600" dirty="0">
                <a:latin typeface="+mn-lt"/>
              </a:rPr>
            </a:br>
            <a:endParaRPr lang="en-US" sz="1600" dirty="0">
              <a:latin typeface="+mn-lt"/>
            </a:endParaRPr>
          </a:p>
        </p:txBody>
      </p:sp>
      <p:sp>
        <p:nvSpPr>
          <p:cNvPr id="3" name="TextBox 2">
            <a:extLst>
              <a:ext uri="{FF2B5EF4-FFF2-40B4-BE49-F238E27FC236}">
                <a16:creationId xmlns:a16="http://schemas.microsoft.com/office/drawing/2014/main" id="{D3074E3C-2BC7-B647-9D0D-C4BFB0131FE4}"/>
              </a:ext>
            </a:extLst>
          </p:cNvPr>
          <p:cNvSpPr txBox="1"/>
          <p:nvPr/>
        </p:nvSpPr>
        <p:spPr>
          <a:xfrm>
            <a:off x="3772414" y="54734"/>
            <a:ext cx="462068"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2B0092B-92E6-5448-A948-0BB7428C4D1C}"/>
              </a:ext>
            </a:extLst>
          </p:cNvPr>
          <p:cNvSpPr txBox="1"/>
          <p:nvPr/>
        </p:nvSpPr>
        <p:spPr>
          <a:xfrm>
            <a:off x="1577009" y="63461"/>
            <a:ext cx="1526380" cy="830997"/>
          </a:xfrm>
          <a:prstGeom prst="rect">
            <a:avLst/>
          </a:prstGeom>
          <a:noFill/>
        </p:spPr>
        <p:txBody>
          <a:bodyPr wrap="none" rtlCol="0">
            <a:spAutoFit/>
          </a:bodyPr>
          <a:lstStyle/>
          <a:p>
            <a:r>
              <a:rPr lang="en-US" sz="4800" b="1" dirty="0"/>
              <a:t>Fig. 1</a:t>
            </a:r>
          </a:p>
        </p:txBody>
      </p:sp>
      <p:sp>
        <p:nvSpPr>
          <p:cNvPr id="11" name="TextBox 10">
            <a:extLst>
              <a:ext uri="{FF2B5EF4-FFF2-40B4-BE49-F238E27FC236}">
                <a16:creationId xmlns:a16="http://schemas.microsoft.com/office/drawing/2014/main" id="{5AEF6D9E-56C9-494B-BBD7-901E061562CB}"/>
              </a:ext>
            </a:extLst>
          </p:cNvPr>
          <p:cNvSpPr txBox="1"/>
          <p:nvPr/>
        </p:nvSpPr>
        <p:spPr>
          <a:xfrm>
            <a:off x="7840949" y="73870"/>
            <a:ext cx="3881458" cy="369332"/>
          </a:xfrm>
          <a:prstGeom prst="rect">
            <a:avLst/>
          </a:prstGeom>
          <a:noFill/>
        </p:spPr>
        <p:txBody>
          <a:bodyPr wrap="square" rtlCol="0">
            <a:spAutoFit/>
          </a:bodyPr>
          <a:lstStyle/>
          <a:p>
            <a:r>
              <a:rPr lang="en-US" dirty="0"/>
              <a:t>B) </a:t>
            </a:r>
          </a:p>
        </p:txBody>
      </p:sp>
      <p:sp>
        <p:nvSpPr>
          <p:cNvPr id="19" name="TextBox 18">
            <a:extLst>
              <a:ext uri="{FF2B5EF4-FFF2-40B4-BE49-F238E27FC236}">
                <a16:creationId xmlns:a16="http://schemas.microsoft.com/office/drawing/2014/main" id="{060B8034-3A99-FD43-AFF6-DEAF810CDD88}"/>
              </a:ext>
            </a:extLst>
          </p:cNvPr>
          <p:cNvSpPr txBox="1"/>
          <p:nvPr/>
        </p:nvSpPr>
        <p:spPr>
          <a:xfrm>
            <a:off x="6758125" y="4995980"/>
            <a:ext cx="1536307" cy="1477328"/>
          </a:xfrm>
          <a:prstGeom prst="rect">
            <a:avLst/>
          </a:prstGeom>
          <a:noFill/>
        </p:spPr>
        <p:txBody>
          <a:bodyPr wrap="square" rtlCol="0">
            <a:spAutoFit/>
          </a:bodyPr>
          <a:lstStyle/>
          <a:p>
            <a:r>
              <a:rPr lang="en-US" dirty="0"/>
              <a:t>Journey North</a:t>
            </a:r>
          </a:p>
          <a:p>
            <a:r>
              <a:rPr lang="en-US" dirty="0"/>
              <a:t>Fall Roost Data </a:t>
            </a:r>
          </a:p>
          <a:p>
            <a:endParaRPr lang="en-US" dirty="0"/>
          </a:p>
          <a:p>
            <a:r>
              <a:rPr lang="en-US" dirty="0"/>
              <a:t>2002-2020</a:t>
            </a:r>
          </a:p>
        </p:txBody>
      </p:sp>
      <p:sp>
        <p:nvSpPr>
          <p:cNvPr id="20" name="TextBox 19">
            <a:extLst>
              <a:ext uri="{FF2B5EF4-FFF2-40B4-BE49-F238E27FC236}">
                <a16:creationId xmlns:a16="http://schemas.microsoft.com/office/drawing/2014/main" id="{9AFF41C6-DCAB-1644-BCDF-39F9735CFD83}"/>
              </a:ext>
            </a:extLst>
          </p:cNvPr>
          <p:cNvSpPr txBox="1"/>
          <p:nvPr/>
        </p:nvSpPr>
        <p:spPr>
          <a:xfrm>
            <a:off x="5363301" y="5006866"/>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1994-2020</a:t>
            </a:r>
          </a:p>
        </p:txBody>
      </p:sp>
      <p:pic>
        <p:nvPicPr>
          <p:cNvPr id="24" name="Picture 23" descr="Diagram&#10;&#10;Description automatically generated">
            <a:extLst>
              <a:ext uri="{FF2B5EF4-FFF2-40B4-BE49-F238E27FC236}">
                <a16:creationId xmlns:a16="http://schemas.microsoft.com/office/drawing/2014/main" id="{5872411D-1F87-6F46-8F45-17CF858F9247}"/>
              </a:ext>
            </a:extLst>
          </p:cNvPr>
          <p:cNvPicPr>
            <a:picLocks noChangeAspect="1"/>
          </p:cNvPicPr>
          <p:nvPr/>
        </p:nvPicPr>
        <p:blipFill rotWithShape="1">
          <a:blip r:embed="rId6"/>
          <a:srcRect l="12361" t="2270" r="22100" b="24299"/>
          <a:stretch/>
        </p:blipFill>
        <p:spPr>
          <a:xfrm>
            <a:off x="5398240" y="9832"/>
            <a:ext cx="1284167" cy="5035827"/>
          </a:xfrm>
          <a:prstGeom prst="rect">
            <a:avLst/>
          </a:prstGeom>
        </p:spPr>
      </p:pic>
      <p:pic>
        <p:nvPicPr>
          <p:cNvPr id="26" name="Picture 25" descr="Diagram&#10;&#10;Description automatically generated">
            <a:extLst>
              <a:ext uri="{FF2B5EF4-FFF2-40B4-BE49-F238E27FC236}">
                <a16:creationId xmlns:a16="http://schemas.microsoft.com/office/drawing/2014/main" id="{200C4F35-BB25-9942-AF91-8B8C64284649}"/>
              </a:ext>
            </a:extLst>
          </p:cNvPr>
          <p:cNvPicPr>
            <a:picLocks noChangeAspect="1"/>
          </p:cNvPicPr>
          <p:nvPr/>
        </p:nvPicPr>
        <p:blipFill rotWithShape="1">
          <a:blip r:embed="rId7"/>
          <a:srcRect l="11544" t="1852" r="22919" b="24719"/>
          <a:stretch/>
        </p:blipFill>
        <p:spPr>
          <a:xfrm>
            <a:off x="4099788" y="9831"/>
            <a:ext cx="1284167" cy="5035827"/>
          </a:xfrm>
          <a:prstGeom prst="rect">
            <a:avLst/>
          </a:prstGeom>
        </p:spPr>
      </p:pic>
      <p:sp>
        <p:nvSpPr>
          <p:cNvPr id="27" name="TextBox 26">
            <a:extLst>
              <a:ext uri="{FF2B5EF4-FFF2-40B4-BE49-F238E27FC236}">
                <a16:creationId xmlns:a16="http://schemas.microsoft.com/office/drawing/2014/main" id="{1E73C5AA-9192-9845-84EE-96B4F17E27F8}"/>
              </a:ext>
            </a:extLst>
          </p:cNvPr>
          <p:cNvSpPr txBox="1"/>
          <p:nvPr/>
        </p:nvSpPr>
        <p:spPr>
          <a:xfrm>
            <a:off x="4055181" y="5049009"/>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2002-2020</a:t>
            </a:r>
          </a:p>
        </p:txBody>
      </p:sp>
      <p:pic>
        <p:nvPicPr>
          <p:cNvPr id="13" name="Picture 12" descr="Diagram&#10;&#10;Description automatically generated">
            <a:extLst>
              <a:ext uri="{FF2B5EF4-FFF2-40B4-BE49-F238E27FC236}">
                <a16:creationId xmlns:a16="http://schemas.microsoft.com/office/drawing/2014/main" id="{21B455E7-A522-4377-F771-7C8A3CA50219}"/>
              </a:ext>
            </a:extLst>
          </p:cNvPr>
          <p:cNvPicPr>
            <a:picLocks noChangeAspect="1"/>
          </p:cNvPicPr>
          <p:nvPr/>
        </p:nvPicPr>
        <p:blipFill rotWithShape="1">
          <a:blip r:embed="rId4"/>
          <a:srcRect l="26213" t="9948" r="26691" b="79128"/>
          <a:stretch/>
        </p:blipFill>
        <p:spPr>
          <a:xfrm>
            <a:off x="8660516" y="112302"/>
            <a:ext cx="724210" cy="587917"/>
          </a:xfrm>
          <a:prstGeom prst="rect">
            <a:avLst/>
          </a:prstGeom>
        </p:spPr>
      </p:pic>
      <p:pic>
        <p:nvPicPr>
          <p:cNvPr id="15" name="Picture 14" descr="Diagram&#10;&#10;Description automatically generated">
            <a:extLst>
              <a:ext uri="{FF2B5EF4-FFF2-40B4-BE49-F238E27FC236}">
                <a16:creationId xmlns:a16="http://schemas.microsoft.com/office/drawing/2014/main" id="{0F26DB6D-6D11-C7C6-D7B2-E36E0F6C5A96}"/>
              </a:ext>
            </a:extLst>
          </p:cNvPr>
          <p:cNvPicPr>
            <a:picLocks noChangeAspect="1"/>
          </p:cNvPicPr>
          <p:nvPr/>
        </p:nvPicPr>
        <p:blipFill rotWithShape="1">
          <a:blip r:embed="rId4"/>
          <a:srcRect l="26069" t="34856" r="26875" b="54218"/>
          <a:stretch/>
        </p:blipFill>
        <p:spPr>
          <a:xfrm>
            <a:off x="8660516" y="1813442"/>
            <a:ext cx="808954" cy="657415"/>
          </a:xfrm>
          <a:prstGeom prst="rect">
            <a:avLst/>
          </a:prstGeom>
        </p:spPr>
      </p:pic>
      <p:pic>
        <p:nvPicPr>
          <p:cNvPr id="5" name="Picture 4" descr="Diagram&#10;&#10;Description automatically generated">
            <a:extLst>
              <a:ext uri="{FF2B5EF4-FFF2-40B4-BE49-F238E27FC236}">
                <a16:creationId xmlns:a16="http://schemas.microsoft.com/office/drawing/2014/main" id="{77A3476D-7ADC-6D8A-6B9F-4A62CE17C6EB}"/>
              </a:ext>
            </a:extLst>
          </p:cNvPr>
          <p:cNvPicPr>
            <a:picLocks noChangeAspect="1"/>
          </p:cNvPicPr>
          <p:nvPr/>
        </p:nvPicPr>
        <p:blipFill rotWithShape="1">
          <a:blip r:embed="rId8"/>
          <a:srcRect l="26235" t="59876" r="27099" b="29136"/>
          <a:stretch/>
        </p:blipFill>
        <p:spPr>
          <a:xfrm>
            <a:off x="11183977" y="3530606"/>
            <a:ext cx="808954" cy="666639"/>
          </a:xfrm>
          <a:prstGeom prst="rect">
            <a:avLst/>
          </a:prstGeom>
        </p:spPr>
      </p:pic>
    </p:spTree>
    <p:extLst>
      <p:ext uri="{BB962C8B-B14F-4D97-AF65-F5344CB8AC3E}">
        <p14:creationId xmlns:p14="http://schemas.microsoft.com/office/powerpoint/2010/main" val="1464370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AA25-0B6C-DE47-A534-7DE0A6CE4896}"/>
              </a:ext>
            </a:extLst>
          </p:cNvPr>
          <p:cNvSpPr>
            <a:spLocks noGrp="1"/>
          </p:cNvSpPr>
          <p:nvPr>
            <p:ph type="title"/>
          </p:nvPr>
        </p:nvSpPr>
        <p:spPr>
          <a:xfrm>
            <a:off x="0" y="0"/>
            <a:ext cx="10515600" cy="1325563"/>
          </a:xfrm>
        </p:spPr>
        <p:txBody>
          <a:bodyPr/>
          <a:lstStyle/>
          <a:p>
            <a:r>
              <a:rPr lang="en-US" dirty="0"/>
              <a:t>Data sources and summaries</a:t>
            </a:r>
          </a:p>
        </p:txBody>
      </p:sp>
      <p:sp>
        <p:nvSpPr>
          <p:cNvPr id="3" name="Content Placeholder 2">
            <a:extLst>
              <a:ext uri="{FF2B5EF4-FFF2-40B4-BE49-F238E27FC236}">
                <a16:creationId xmlns:a16="http://schemas.microsoft.com/office/drawing/2014/main" id="{1072189C-9D3C-5D41-BA03-B1F79A448526}"/>
              </a:ext>
            </a:extLst>
          </p:cNvPr>
          <p:cNvSpPr>
            <a:spLocks noGrp="1"/>
          </p:cNvSpPr>
          <p:nvPr>
            <p:ph idx="1"/>
          </p:nvPr>
        </p:nvSpPr>
        <p:spPr>
          <a:xfrm>
            <a:off x="838200" y="1046926"/>
            <a:ext cx="10515600" cy="5639622"/>
          </a:xfrm>
        </p:spPr>
        <p:txBody>
          <a:bodyPr>
            <a:normAutofit fontScale="77500" lnSpcReduction="20000"/>
          </a:bodyPr>
          <a:lstStyle/>
          <a:p>
            <a:r>
              <a:rPr lang="en-US" dirty="0" err="1"/>
              <a:t>JourneyNorth</a:t>
            </a:r>
            <a:r>
              <a:rPr lang="en-US" dirty="0"/>
              <a:t> </a:t>
            </a:r>
          </a:p>
          <a:p>
            <a:pPr lvl="1"/>
            <a:r>
              <a:rPr lang="en-US" dirty="0"/>
              <a:t>August, August-1/2September, August and September; East of 105W, North of 35N; added up all occurrence events for each year (could do moving windows); didn’t look at numbers </a:t>
            </a:r>
          </a:p>
          <a:p>
            <a:pPr lvl="1"/>
            <a:r>
              <a:rPr lang="en-US" dirty="0"/>
              <a:t>PEAK 2000-2019 (count monarchs regularly so you compare one day to the next and identify the peak; numbers don’t appear till 2011)</a:t>
            </a:r>
          </a:p>
          <a:p>
            <a:pPr lvl="1"/>
            <a:r>
              <a:rPr lang="en-US" dirty="0" err="1"/>
              <a:t>Fall_Roost</a:t>
            </a:r>
            <a:r>
              <a:rPr lang="en-US" dirty="0"/>
              <a:t> 2002-2019 (night-time roosts; numbers patchy until 2011)</a:t>
            </a:r>
          </a:p>
          <a:p>
            <a:pPr lvl="1"/>
            <a:r>
              <a:rPr lang="en-US" dirty="0">
                <a:solidFill>
                  <a:schemeClr val="bg1">
                    <a:lumMod val="65000"/>
                  </a:schemeClr>
                </a:solidFill>
              </a:rPr>
              <a:t>Adults sighted January-September (don’t have yet but could process similar to GBIF, NABA,…)</a:t>
            </a:r>
          </a:p>
          <a:p>
            <a:r>
              <a:rPr lang="en-US" dirty="0">
                <a:solidFill>
                  <a:schemeClr val="bg1">
                    <a:lumMod val="65000"/>
                  </a:schemeClr>
                </a:solidFill>
              </a:rPr>
              <a:t>GBIF (primary resources Monarch Watch and </a:t>
            </a:r>
            <a:r>
              <a:rPr lang="en-US" dirty="0" err="1">
                <a:solidFill>
                  <a:schemeClr val="bg1">
                    <a:lumMod val="65000"/>
                  </a:schemeClr>
                </a:solidFill>
              </a:rPr>
              <a:t>iNaturalist</a:t>
            </a:r>
            <a:r>
              <a:rPr lang="en-US" dirty="0">
                <a:solidFill>
                  <a:schemeClr val="bg1">
                    <a:lumMod val="65000"/>
                  </a:schemeClr>
                </a:solidFill>
              </a:rPr>
              <a:t>)</a:t>
            </a:r>
          </a:p>
          <a:p>
            <a:pPr lvl="1"/>
            <a:r>
              <a:rPr lang="en-US" dirty="0">
                <a:solidFill>
                  <a:schemeClr val="bg1">
                    <a:lumMod val="65000"/>
                  </a:schemeClr>
                </a:solidFill>
              </a:rPr>
              <a:t>Maybe separate Monarch Watch out </a:t>
            </a:r>
          </a:p>
          <a:p>
            <a:pPr lvl="1"/>
            <a:r>
              <a:rPr lang="en-US" dirty="0">
                <a:solidFill>
                  <a:schemeClr val="bg1">
                    <a:lumMod val="65000"/>
                  </a:schemeClr>
                </a:solidFill>
              </a:rPr>
              <a:t>Monarch observations for Jan-Dec for Globe, range from 1871-2020</a:t>
            </a:r>
          </a:p>
          <a:p>
            <a:pPr lvl="1"/>
            <a:r>
              <a:rPr lang="en-US" dirty="0">
                <a:solidFill>
                  <a:schemeClr val="bg1">
                    <a:lumMod val="65000"/>
                  </a:schemeClr>
                </a:solidFill>
              </a:rPr>
              <a:t>Only a few entries for ‘life stage’ </a:t>
            </a:r>
          </a:p>
          <a:p>
            <a:pPr lvl="1"/>
            <a:r>
              <a:rPr lang="en-US" dirty="0">
                <a:solidFill>
                  <a:schemeClr val="bg1">
                    <a:lumMod val="65000"/>
                  </a:schemeClr>
                </a:solidFill>
              </a:rPr>
              <a:t>~350,000 observations</a:t>
            </a:r>
          </a:p>
          <a:p>
            <a:pPr lvl="1"/>
            <a:r>
              <a:rPr lang="en-US" dirty="0">
                <a:solidFill>
                  <a:schemeClr val="bg1">
                    <a:lumMod val="65000"/>
                  </a:schemeClr>
                </a:solidFill>
              </a:rPr>
              <a:t>~/Downloads/</a:t>
            </a:r>
            <a:r>
              <a:rPr lang="en-US" dirty="0" err="1">
                <a:solidFill>
                  <a:schemeClr val="bg1">
                    <a:lumMod val="65000"/>
                  </a:schemeClr>
                </a:solidFill>
              </a:rPr>
              <a:t>GBIF_JulAugSep</a:t>
            </a:r>
            <a:r>
              <a:rPr lang="en-US" dirty="0">
                <a:solidFill>
                  <a:schemeClr val="bg1">
                    <a:lumMod val="65000"/>
                  </a:schemeClr>
                </a:solidFill>
              </a:rPr>
              <a:t>/</a:t>
            </a:r>
            <a:r>
              <a:rPr lang="en-US" dirty="0" err="1">
                <a:solidFill>
                  <a:schemeClr val="bg1">
                    <a:lumMod val="65000"/>
                  </a:schemeClr>
                </a:solidFill>
              </a:rPr>
              <a:t>occurance.txt</a:t>
            </a:r>
            <a:r>
              <a:rPr lang="en-US" dirty="0">
                <a:solidFill>
                  <a:schemeClr val="bg1">
                    <a:lumMod val="65000"/>
                  </a:schemeClr>
                </a:solidFill>
              </a:rPr>
              <a:t> year month day </a:t>
            </a:r>
            <a:r>
              <a:rPr lang="en-US" dirty="0" err="1">
                <a:solidFill>
                  <a:schemeClr val="bg1">
                    <a:lumMod val="65000"/>
                  </a:schemeClr>
                </a:solidFill>
                <a:latin typeface="Calibri" panose="020F0502020204030204" pitchFamily="34" charset="0"/>
              </a:rPr>
              <a:t>decimalLatitude</a:t>
            </a:r>
            <a:r>
              <a:rPr lang="en-US" dirty="0">
                <a:solidFill>
                  <a:schemeClr val="bg1">
                    <a:lumMod val="65000"/>
                  </a:schemeClr>
                </a:solidFill>
                <a:latin typeface="Calibri" panose="020F0502020204030204" pitchFamily="34" charset="0"/>
              </a:rPr>
              <a:t> </a:t>
            </a:r>
            <a:r>
              <a:rPr lang="en-US" dirty="0" err="1">
                <a:solidFill>
                  <a:schemeClr val="bg1">
                    <a:lumMod val="65000"/>
                  </a:schemeClr>
                </a:solidFill>
                <a:latin typeface="Calibri" panose="020F0502020204030204" pitchFamily="34" charset="0"/>
              </a:rPr>
              <a:t>decimalLongitude</a:t>
            </a:r>
            <a:endParaRPr lang="en-US" dirty="0">
              <a:solidFill>
                <a:schemeClr val="bg1">
                  <a:lumMod val="65000"/>
                </a:schemeClr>
              </a:solidFill>
              <a:latin typeface="Calibri" panose="020F0502020204030204" pitchFamily="34" charset="0"/>
            </a:endParaRPr>
          </a:p>
          <a:p>
            <a:pPr marL="457200" lvl="1" indent="0">
              <a:buNone/>
            </a:pPr>
            <a:endParaRPr lang="en-US" dirty="0">
              <a:solidFill>
                <a:schemeClr val="bg1">
                  <a:lumMod val="65000"/>
                </a:schemeClr>
              </a:solidFill>
              <a:latin typeface="Calibri" panose="020F0502020204030204" pitchFamily="34" charset="0"/>
            </a:endParaRPr>
          </a:p>
          <a:p>
            <a:r>
              <a:rPr lang="en-US" dirty="0">
                <a:solidFill>
                  <a:schemeClr val="bg1">
                    <a:lumMod val="65000"/>
                  </a:schemeClr>
                </a:solidFill>
              </a:rPr>
              <a:t>Not yet… but moving on!</a:t>
            </a:r>
          </a:p>
          <a:p>
            <a:pPr lvl="1"/>
            <a:r>
              <a:rPr lang="en-US" dirty="0">
                <a:solidFill>
                  <a:schemeClr val="bg1">
                    <a:lumMod val="65000"/>
                  </a:schemeClr>
                </a:solidFill>
              </a:rPr>
              <a:t>NABA: asked for counts of monarchs between May - Oct from 1990-2019 in Can, Mex, and US</a:t>
            </a:r>
          </a:p>
          <a:p>
            <a:pPr lvl="2"/>
            <a:r>
              <a:rPr lang="en-US" dirty="0">
                <a:solidFill>
                  <a:schemeClr val="bg1">
                    <a:lumMod val="65000"/>
                  </a:schemeClr>
                </a:solidFill>
              </a:rPr>
              <a:t>Katy requested on 9/30, waiting on a quote for cost</a:t>
            </a:r>
          </a:p>
          <a:p>
            <a:pPr lvl="2"/>
            <a:r>
              <a:rPr lang="en-US" dirty="0">
                <a:solidFill>
                  <a:schemeClr val="bg1">
                    <a:lumMod val="65000"/>
                  </a:schemeClr>
                </a:solidFill>
              </a:rPr>
              <a:t>Inamine et al.: For each date, we calculated an equally weighted average of all the counts in the region falling in a seven-day window, centered around that date. 105 meridian</a:t>
            </a:r>
          </a:p>
          <a:p>
            <a:pPr lvl="1"/>
            <a:r>
              <a:rPr lang="en-US" dirty="0">
                <a:solidFill>
                  <a:schemeClr val="bg1">
                    <a:lumMod val="65000"/>
                  </a:schemeClr>
                </a:solidFill>
              </a:rPr>
              <a:t>Xerces (email contact) </a:t>
            </a:r>
          </a:p>
        </p:txBody>
      </p:sp>
      <p:sp>
        <p:nvSpPr>
          <p:cNvPr id="5" name="Rectangle 1">
            <a:extLst>
              <a:ext uri="{FF2B5EF4-FFF2-40B4-BE49-F238E27FC236}">
                <a16:creationId xmlns:a16="http://schemas.microsoft.com/office/drawing/2014/main" id="{D73B7358-C07D-A148-85F7-BDB0C5746384}"/>
              </a:ext>
            </a:extLst>
          </p:cNvPr>
          <p:cNvSpPr>
            <a:spLocks noChangeArrowheads="1"/>
          </p:cNvSpPr>
          <p:nvPr/>
        </p:nvSpPr>
        <p:spPr bwMode="auto">
          <a:xfrm>
            <a:off x="838200" y="3525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685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AF78992-2DFB-0044-A346-33955ADB4C7E}"/>
              </a:ext>
            </a:extLst>
          </p:cNvPr>
          <p:cNvPicPr>
            <a:picLocks noChangeAspect="1"/>
          </p:cNvPicPr>
          <p:nvPr/>
        </p:nvPicPr>
        <p:blipFill>
          <a:blip r:embed="rId3"/>
          <a:stretch>
            <a:fillRect/>
          </a:stretch>
        </p:blipFill>
        <p:spPr>
          <a:xfrm>
            <a:off x="2471272" y="222250"/>
            <a:ext cx="9537959" cy="2190750"/>
          </a:xfrm>
          <a:prstGeom prst="rect">
            <a:avLst/>
          </a:prstGeom>
        </p:spPr>
      </p:pic>
      <p:pic>
        <p:nvPicPr>
          <p:cNvPr id="8" name="Picture 7" descr="Chart, line chart&#10;&#10;Description automatically generated">
            <a:extLst>
              <a:ext uri="{FF2B5EF4-FFF2-40B4-BE49-F238E27FC236}">
                <a16:creationId xmlns:a16="http://schemas.microsoft.com/office/drawing/2014/main" id="{A5DA3AD4-A64A-6D45-ADC2-5F815CB38BFA}"/>
              </a:ext>
            </a:extLst>
          </p:cNvPr>
          <p:cNvPicPr>
            <a:picLocks noChangeAspect="1"/>
          </p:cNvPicPr>
          <p:nvPr/>
        </p:nvPicPr>
        <p:blipFill>
          <a:blip r:embed="rId4"/>
          <a:stretch>
            <a:fillRect/>
          </a:stretch>
        </p:blipFill>
        <p:spPr>
          <a:xfrm>
            <a:off x="1828800" y="2433967"/>
            <a:ext cx="10218531" cy="4258933"/>
          </a:xfrm>
          <a:prstGeom prst="rect">
            <a:avLst/>
          </a:prstGeom>
        </p:spPr>
      </p:pic>
    </p:spTree>
    <p:extLst>
      <p:ext uri="{BB962C8B-B14F-4D97-AF65-F5344CB8AC3E}">
        <p14:creationId xmlns:p14="http://schemas.microsoft.com/office/powerpoint/2010/main" val="3344766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6CA-34DD-4D4D-95F5-5650C1893E0B}"/>
              </a:ext>
            </a:extLst>
          </p:cNvPr>
          <p:cNvSpPr>
            <a:spLocks noGrp="1"/>
          </p:cNvSpPr>
          <p:nvPr>
            <p:ph type="title"/>
          </p:nvPr>
        </p:nvSpPr>
        <p:spPr>
          <a:xfrm>
            <a:off x="0" y="-266700"/>
            <a:ext cx="12192000" cy="1325563"/>
          </a:xfrm>
        </p:spPr>
        <p:txBody>
          <a:bodyPr>
            <a:normAutofit/>
          </a:bodyPr>
          <a:lstStyle/>
          <a:p>
            <a:r>
              <a:rPr lang="en-US" sz="4000" dirty="0"/>
              <a:t>August Jet correlated with August JN PEAK and ROOST</a:t>
            </a:r>
          </a:p>
        </p:txBody>
      </p:sp>
      <p:pic>
        <p:nvPicPr>
          <p:cNvPr id="7" name="Picture 6" descr="Table, Excel&#10;&#10;Description automatically generated">
            <a:extLst>
              <a:ext uri="{FF2B5EF4-FFF2-40B4-BE49-F238E27FC236}">
                <a16:creationId xmlns:a16="http://schemas.microsoft.com/office/drawing/2014/main" id="{9CCC71BF-0E86-DC43-9C24-C5D04A5FEF0D}"/>
              </a:ext>
            </a:extLst>
          </p:cNvPr>
          <p:cNvPicPr>
            <a:picLocks noChangeAspect="1"/>
          </p:cNvPicPr>
          <p:nvPr/>
        </p:nvPicPr>
        <p:blipFill>
          <a:blip r:embed="rId3"/>
          <a:stretch>
            <a:fillRect/>
          </a:stretch>
        </p:blipFill>
        <p:spPr>
          <a:xfrm>
            <a:off x="0" y="807081"/>
            <a:ext cx="12192000" cy="6050919"/>
          </a:xfrm>
          <a:prstGeom prst="rect">
            <a:avLst/>
          </a:prstGeom>
        </p:spPr>
      </p:pic>
      <p:sp>
        <p:nvSpPr>
          <p:cNvPr id="9" name="TextBox 8">
            <a:extLst>
              <a:ext uri="{FF2B5EF4-FFF2-40B4-BE49-F238E27FC236}">
                <a16:creationId xmlns:a16="http://schemas.microsoft.com/office/drawing/2014/main" id="{953BF761-A84D-8446-BC6F-9AA5FC576C7D}"/>
              </a:ext>
            </a:extLst>
          </p:cNvPr>
          <p:cNvSpPr txBox="1"/>
          <p:nvPr/>
        </p:nvSpPr>
        <p:spPr>
          <a:xfrm>
            <a:off x="-57150" y="807081"/>
            <a:ext cx="1733167" cy="369332"/>
          </a:xfrm>
          <a:prstGeom prst="rect">
            <a:avLst/>
          </a:prstGeom>
          <a:noFill/>
        </p:spPr>
        <p:txBody>
          <a:bodyPr wrap="none" rtlCol="0">
            <a:spAutoFit/>
          </a:bodyPr>
          <a:lstStyle/>
          <a:p>
            <a:r>
              <a:rPr lang="en-US" dirty="0"/>
              <a:t>Winter Monarch</a:t>
            </a:r>
          </a:p>
        </p:txBody>
      </p:sp>
    </p:spTree>
    <p:extLst>
      <p:ext uri="{BB962C8B-B14F-4D97-AF65-F5344CB8AC3E}">
        <p14:creationId xmlns:p14="http://schemas.microsoft.com/office/powerpoint/2010/main" val="1562204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iagram&#10;&#10;Description automatically generated">
            <a:extLst>
              <a:ext uri="{FF2B5EF4-FFF2-40B4-BE49-F238E27FC236}">
                <a16:creationId xmlns:a16="http://schemas.microsoft.com/office/drawing/2014/main" id="{EC31F90D-5BDF-6942-BB2F-B310A14A4A8F}"/>
              </a:ext>
            </a:extLst>
          </p:cNvPr>
          <p:cNvPicPr>
            <a:picLocks noChangeAspect="1"/>
          </p:cNvPicPr>
          <p:nvPr/>
        </p:nvPicPr>
        <p:blipFill>
          <a:blip r:embed="rId3"/>
          <a:stretch>
            <a:fillRect/>
          </a:stretch>
        </p:blipFill>
        <p:spPr>
          <a:xfrm>
            <a:off x="9177437" y="1729270"/>
            <a:ext cx="2951087" cy="217677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209550" y="365124"/>
            <a:ext cx="6102351" cy="1325563"/>
          </a:xfrm>
        </p:spPr>
        <p:txBody>
          <a:bodyPr>
            <a:normAutofit/>
          </a:bodyPr>
          <a:lstStyle/>
          <a:p>
            <a:r>
              <a:rPr lang="en-US" dirty="0"/>
              <a:t>JN Peak8 and Roost8 correlations with climate </a:t>
            </a:r>
          </a:p>
        </p:txBody>
      </p:sp>
      <p:pic>
        <p:nvPicPr>
          <p:cNvPr id="5" name="Picture 4" descr="A picture containing diagram&#10;&#10;Description automatically generated">
            <a:extLst>
              <a:ext uri="{FF2B5EF4-FFF2-40B4-BE49-F238E27FC236}">
                <a16:creationId xmlns:a16="http://schemas.microsoft.com/office/drawing/2014/main" id="{BC35FA1A-65D2-0A47-9499-5DEBA5C8B969}"/>
              </a:ext>
            </a:extLst>
          </p:cNvPr>
          <p:cNvPicPr>
            <a:picLocks noChangeAspect="1"/>
          </p:cNvPicPr>
          <p:nvPr/>
        </p:nvPicPr>
        <p:blipFill>
          <a:blip r:embed="rId4"/>
          <a:stretch>
            <a:fillRect/>
          </a:stretch>
        </p:blipFill>
        <p:spPr>
          <a:xfrm>
            <a:off x="0" y="2774950"/>
            <a:ext cx="3836132" cy="2680732"/>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83B44ACB-ECF0-7940-ABCC-0CAA4BC01009}"/>
              </a:ext>
            </a:extLst>
          </p:cNvPr>
          <p:cNvPicPr>
            <a:picLocks noChangeAspect="1"/>
          </p:cNvPicPr>
          <p:nvPr/>
        </p:nvPicPr>
        <p:blipFill>
          <a:blip r:embed="rId5"/>
          <a:stretch>
            <a:fillRect/>
          </a:stretch>
        </p:blipFill>
        <p:spPr>
          <a:xfrm>
            <a:off x="7486275" y="628650"/>
            <a:ext cx="2172075" cy="1505259"/>
          </a:xfrm>
          <a:prstGeom prst="rect">
            <a:avLst/>
          </a:prstGeom>
        </p:spPr>
      </p:pic>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2" name="TextBox 11">
            <a:extLst>
              <a:ext uri="{FF2B5EF4-FFF2-40B4-BE49-F238E27FC236}">
                <a16:creationId xmlns:a16="http://schemas.microsoft.com/office/drawing/2014/main" id="{077BDC8F-5D1D-B544-818E-6DCE657FB8F8}"/>
              </a:ext>
            </a:extLst>
          </p:cNvPr>
          <p:cNvSpPr txBox="1"/>
          <p:nvPr/>
        </p:nvSpPr>
        <p:spPr>
          <a:xfrm>
            <a:off x="6877050" y="2381250"/>
            <a:ext cx="607474" cy="369332"/>
          </a:xfrm>
          <a:prstGeom prst="rect">
            <a:avLst/>
          </a:prstGeom>
          <a:noFill/>
        </p:spPr>
        <p:txBody>
          <a:bodyPr wrap="none" rtlCol="0">
            <a:spAutoFit/>
          </a:bodyPr>
          <a:lstStyle/>
          <a:p>
            <a:r>
              <a:rPr lang="en-US" dirty="0"/>
              <a:t>AUG</a:t>
            </a:r>
          </a:p>
        </p:txBody>
      </p:sp>
      <p:sp>
        <p:nvSpPr>
          <p:cNvPr id="14" name="TextBox 13">
            <a:extLst>
              <a:ext uri="{FF2B5EF4-FFF2-40B4-BE49-F238E27FC236}">
                <a16:creationId xmlns:a16="http://schemas.microsoft.com/office/drawing/2014/main" id="{96580A27-571D-4140-BEB2-B6E9CF471248}"/>
              </a:ext>
            </a:extLst>
          </p:cNvPr>
          <p:cNvSpPr txBox="1"/>
          <p:nvPr/>
        </p:nvSpPr>
        <p:spPr>
          <a:xfrm>
            <a:off x="1885950" y="2419350"/>
            <a:ext cx="607474" cy="369332"/>
          </a:xfrm>
          <a:prstGeom prst="rect">
            <a:avLst/>
          </a:prstGeom>
          <a:noFill/>
        </p:spPr>
        <p:txBody>
          <a:bodyPr wrap="none" rtlCol="0">
            <a:spAutoFit/>
          </a:bodyPr>
          <a:lstStyle/>
          <a:p>
            <a:r>
              <a:rPr lang="en-US" dirty="0"/>
              <a:t>AUG</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10976536" y="3122399"/>
            <a:ext cx="1013482" cy="369332"/>
          </a:xfrm>
          <a:prstGeom prst="rect">
            <a:avLst/>
          </a:prstGeom>
          <a:noFill/>
        </p:spPr>
        <p:txBody>
          <a:bodyPr wrap="square" rtlCol="0">
            <a:spAutoFit/>
          </a:bodyPr>
          <a:lstStyle/>
          <a:p>
            <a:r>
              <a:rPr lang="en-US" dirty="0"/>
              <a:t>TMIN</a:t>
            </a:r>
          </a:p>
        </p:txBody>
      </p:sp>
      <p:pic>
        <p:nvPicPr>
          <p:cNvPr id="22" name="Picture 21" descr="Diagram&#10;&#10;Description automatically generated">
            <a:extLst>
              <a:ext uri="{FF2B5EF4-FFF2-40B4-BE49-F238E27FC236}">
                <a16:creationId xmlns:a16="http://schemas.microsoft.com/office/drawing/2014/main" id="{5A183E6F-C015-5646-AEB0-AB9FA2466DDC}"/>
              </a:ext>
            </a:extLst>
          </p:cNvPr>
          <p:cNvPicPr>
            <a:picLocks noChangeAspect="1"/>
          </p:cNvPicPr>
          <p:nvPr/>
        </p:nvPicPr>
        <p:blipFill>
          <a:blip r:embed="rId6"/>
          <a:stretch>
            <a:fillRect/>
          </a:stretch>
        </p:blipFill>
        <p:spPr>
          <a:xfrm>
            <a:off x="3180798" y="4596329"/>
            <a:ext cx="3185301" cy="2222500"/>
          </a:xfrm>
          <a:prstGeom prst="rect">
            <a:avLst/>
          </a:prstGeom>
        </p:spPr>
      </p:pic>
      <p:sp>
        <p:nvSpPr>
          <p:cNvPr id="20" name="TextBox 19">
            <a:extLst>
              <a:ext uri="{FF2B5EF4-FFF2-40B4-BE49-F238E27FC236}">
                <a16:creationId xmlns:a16="http://schemas.microsoft.com/office/drawing/2014/main" id="{5F4CA722-7508-824F-A1AE-DC7892355FD0}"/>
              </a:ext>
            </a:extLst>
          </p:cNvPr>
          <p:cNvSpPr txBox="1"/>
          <p:nvPr/>
        </p:nvSpPr>
        <p:spPr>
          <a:xfrm>
            <a:off x="2363466" y="4588947"/>
            <a:ext cx="582211" cy="369332"/>
          </a:xfrm>
          <a:prstGeom prst="rect">
            <a:avLst/>
          </a:prstGeom>
          <a:noFill/>
        </p:spPr>
        <p:txBody>
          <a:bodyPr wrap="none" rtlCol="0">
            <a:spAutoFit/>
          </a:bodyPr>
          <a:lstStyle/>
          <a:p>
            <a:r>
              <a:rPr lang="en-US" dirty="0"/>
              <a:t>AVG</a:t>
            </a:r>
          </a:p>
        </p:txBody>
      </p:sp>
      <p:sp>
        <p:nvSpPr>
          <p:cNvPr id="23" name="TextBox 22">
            <a:extLst>
              <a:ext uri="{FF2B5EF4-FFF2-40B4-BE49-F238E27FC236}">
                <a16:creationId xmlns:a16="http://schemas.microsoft.com/office/drawing/2014/main" id="{497EEA9D-3FDF-AE45-9398-B9C3EB37012B}"/>
              </a:ext>
            </a:extLst>
          </p:cNvPr>
          <p:cNvSpPr txBox="1"/>
          <p:nvPr/>
        </p:nvSpPr>
        <p:spPr>
          <a:xfrm>
            <a:off x="5489238" y="6097071"/>
            <a:ext cx="700833" cy="369332"/>
          </a:xfrm>
          <a:prstGeom prst="rect">
            <a:avLst/>
          </a:prstGeom>
          <a:noFill/>
        </p:spPr>
        <p:txBody>
          <a:bodyPr wrap="none" rtlCol="0">
            <a:spAutoFit/>
          </a:bodyPr>
          <a:lstStyle/>
          <a:p>
            <a:r>
              <a:rPr lang="en-US" dirty="0"/>
              <a:t>TMIN</a:t>
            </a:r>
          </a:p>
        </p:txBody>
      </p:sp>
      <p:sp>
        <p:nvSpPr>
          <p:cNvPr id="24" name="TextBox 23">
            <a:extLst>
              <a:ext uri="{FF2B5EF4-FFF2-40B4-BE49-F238E27FC236}">
                <a16:creationId xmlns:a16="http://schemas.microsoft.com/office/drawing/2014/main" id="{2C214621-0295-0B45-9A5C-2C23D6F2D012}"/>
              </a:ext>
            </a:extLst>
          </p:cNvPr>
          <p:cNvSpPr txBox="1"/>
          <p:nvPr/>
        </p:nvSpPr>
        <p:spPr>
          <a:xfrm>
            <a:off x="94369" y="5811282"/>
            <a:ext cx="1828449" cy="923330"/>
          </a:xfrm>
          <a:prstGeom prst="rect">
            <a:avLst/>
          </a:prstGeom>
          <a:noFill/>
        </p:spPr>
        <p:txBody>
          <a:bodyPr wrap="none" rtlCol="0">
            <a:spAutoFit/>
          </a:bodyPr>
          <a:lstStyle/>
          <a:p>
            <a:r>
              <a:rPr lang="en-US" dirty="0"/>
              <a:t>Constrain bounds</a:t>
            </a:r>
          </a:p>
          <a:p>
            <a:r>
              <a:rPr lang="en-US" dirty="0"/>
              <a:t>95W 75W</a:t>
            </a:r>
          </a:p>
          <a:p>
            <a:r>
              <a:rPr lang="en-US" dirty="0"/>
              <a:t>50N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7"/>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8"/>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spTree>
    <p:extLst>
      <p:ext uri="{BB962C8B-B14F-4D97-AF65-F5344CB8AC3E}">
        <p14:creationId xmlns:p14="http://schemas.microsoft.com/office/powerpoint/2010/main" val="541057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E871-6FB5-C44A-B355-1F2C87A976A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5C98A33-E067-FD44-A8D8-5F14FCB3A4F4}"/>
              </a:ext>
            </a:extLst>
          </p:cNvPr>
          <p:cNvSpPr>
            <a:spLocks noGrp="1"/>
          </p:cNvSpPr>
          <p:nvPr>
            <p:ph idx="1"/>
          </p:nvPr>
        </p:nvSpPr>
        <p:spPr>
          <a:xfrm>
            <a:off x="838200" y="1690688"/>
            <a:ext cx="10515600" cy="4858802"/>
          </a:xfrm>
        </p:spPr>
        <p:txBody>
          <a:bodyPr>
            <a:normAutofit fontScale="92500" lnSpcReduction="20000"/>
          </a:bodyPr>
          <a:lstStyle/>
          <a:p>
            <a:r>
              <a:rPr lang="en-US" dirty="0"/>
              <a:t>Update scripts for 2019 climate</a:t>
            </a:r>
          </a:p>
          <a:p>
            <a:r>
              <a:rPr lang="en-US" dirty="0">
                <a:solidFill>
                  <a:schemeClr val="bg1">
                    <a:lumMod val="65000"/>
                  </a:schemeClr>
                </a:solidFill>
              </a:rPr>
              <a:t>Work to get stronger correlations between Summer estimate and Overwintering Acreage: </a:t>
            </a:r>
          </a:p>
          <a:p>
            <a:pPr lvl="1"/>
            <a:r>
              <a:rPr lang="en-US" dirty="0">
                <a:solidFill>
                  <a:schemeClr val="bg1">
                    <a:lumMod val="65000"/>
                  </a:schemeClr>
                </a:solidFill>
              </a:rPr>
              <a:t>longitude bounds </a:t>
            </a:r>
          </a:p>
          <a:p>
            <a:pPr lvl="1"/>
            <a:r>
              <a:rPr lang="en-US" dirty="0">
                <a:solidFill>
                  <a:schemeClr val="bg1">
                    <a:lumMod val="65000"/>
                  </a:schemeClr>
                </a:solidFill>
              </a:rPr>
              <a:t>detrending (especially for Fall Roosts) </a:t>
            </a:r>
          </a:p>
          <a:p>
            <a:pPr lvl="1"/>
            <a:r>
              <a:rPr lang="en-US" dirty="0">
                <a:solidFill>
                  <a:schemeClr val="bg1">
                    <a:lumMod val="65000"/>
                  </a:schemeClr>
                </a:solidFill>
              </a:rPr>
              <a:t>Average Peak and Roost time series/ check between monthly/ different time scales</a:t>
            </a:r>
          </a:p>
          <a:p>
            <a:r>
              <a:rPr lang="en-US" dirty="0"/>
              <a:t>Average August and September Jet stream*</a:t>
            </a:r>
          </a:p>
          <a:p>
            <a:pPr lvl="1"/>
            <a:r>
              <a:rPr lang="en-US" dirty="0"/>
              <a:t>held off on this- seems important to keep as fine a time scale as possible for monarchs?</a:t>
            </a:r>
          </a:p>
          <a:p>
            <a:pPr lvl="1"/>
            <a:endParaRPr lang="en-US" dirty="0"/>
          </a:p>
          <a:p>
            <a:r>
              <a:rPr lang="en-US" dirty="0"/>
              <a:t>Other methods to develop indices: Moving windows; incorporating counts (not viable for JN); other months?</a:t>
            </a:r>
          </a:p>
          <a:p>
            <a:pPr lvl="1"/>
            <a:r>
              <a:rPr lang="en-US" dirty="0"/>
              <a:t>GBIF (not much metadata on life stage) and Journey North Adult Monarch sighting</a:t>
            </a:r>
          </a:p>
          <a:p>
            <a:r>
              <a:rPr lang="en-US" dirty="0"/>
              <a:t>Plant phenology story? Extending growing season in September</a:t>
            </a:r>
          </a:p>
          <a:p>
            <a:endParaRPr lang="en-US" dirty="0"/>
          </a:p>
        </p:txBody>
      </p:sp>
    </p:spTree>
    <p:extLst>
      <p:ext uri="{BB962C8B-B14F-4D97-AF65-F5344CB8AC3E}">
        <p14:creationId xmlns:p14="http://schemas.microsoft.com/office/powerpoint/2010/main" val="521950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F2D-A604-CD46-96B5-D4FF45EC866E}"/>
              </a:ext>
            </a:extLst>
          </p:cNvPr>
          <p:cNvSpPr>
            <a:spLocks noGrp="1"/>
          </p:cNvSpPr>
          <p:nvPr>
            <p:ph type="title"/>
          </p:nvPr>
        </p:nvSpPr>
        <p:spPr>
          <a:xfrm>
            <a:off x="0" y="-107546"/>
            <a:ext cx="12083970" cy="1325563"/>
          </a:xfrm>
        </p:spPr>
        <p:txBody>
          <a:bodyPr/>
          <a:lstStyle/>
          <a:p>
            <a:r>
              <a:rPr lang="en-US" dirty="0"/>
              <a:t>Detrended, Longitude/Latitude Bounds modified</a:t>
            </a:r>
          </a:p>
        </p:txBody>
      </p:sp>
      <p:pic>
        <p:nvPicPr>
          <p:cNvPr id="6" name="Picture 5">
            <a:extLst>
              <a:ext uri="{FF2B5EF4-FFF2-40B4-BE49-F238E27FC236}">
                <a16:creationId xmlns:a16="http://schemas.microsoft.com/office/drawing/2014/main" id="{2C870A20-B690-D54C-ABBE-A31B3C807090}"/>
              </a:ext>
            </a:extLst>
          </p:cNvPr>
          <p:cNvPicPr>
            <a:picLocks noChangeAspect="1"/>
          </p:cNvPicPr>
          <p:nvPr/>
        </p:nvPicPr>
        <p:blipFill>
          <a:blip r:embed="rId2"/>
          <a:stretch>
            <a:fillRect/>
          </a:stretch>
        </p:blipFill>
        <p:spPr>
          <a:xfrm>
            <a:off x="108030" y="1599732"/>
            <a:ext cx="8153400" cy="355600"/>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361EDE6F-4EA4-5D43-A642-3CD8D7FA5E90}"/>
              </a:ext>
            </a:extLst>
          </p:cNvPr>
          <p:cNvPicPr>
            <a:picLocks noChangeAspect="1"/>
          </p:cNvPicPr>
          <p:nvPr/>
        </p:nvPicPr>
        <p:blipFill rotWithShape="1">
          <a:blip r:embed="rId3"/>
          <a:srcRect b="54988"/>
          <a:stretch/>
        </p:blipFill>
        <p:spPr>
          <a:xfrm>
            <a:off x="133934" y="1955332"/>
            <a:ext cx="11816101" cy="1064872"/>
          </a:xfrm>
          <a:prstGeom prst="rect">
            <a:avLst/>
          </a:prstGeom>
        </p:spPr>
      </p:pic>
      <p:pic>
        <p:nvPicPr>
          <p:cNvPr id="10" name="Picture 9">
            <a:extLst>
              <a:ext uri="{FF2B5EF4-FFF2-40B4-BE49-F238E27FC236}">
                <a16:creationId xmlns:a16="http://schemas.microsoft.com/office/drawing/2014/main" id="{47D5C664-0187-2A46-9E02-E859BCC64C55}"/>
              </a:ext>
            </a:extLst>
          </p:cNvPr>
          <p:cNvPicPr>
            <a:picLocks noChangeAspect="1"/>
          </p:cNvPicPr>
          <p:nvPr/>
        </p:nvPicPr>
        <p:blipFill>
          <a:blip r:embed="rId4"/>
          <a:stretch>
            <a:fillRect/>
          </a:stretch>
        </p:blipFill>
        <p:spPr>
          <a:xfrm>
            <a:off x="108030" y="894167"/>
            <a:ext cx="8305800" cy="647700"/>
          </a:xfrm>
          <a:prstGeom prst="rect">
            <a:avLst/>
          </a:prstGeom>
        </p:spPr>
      </p:pic>
      <p:pic>
        <p:nvPicPr>
          <p:cNvPr id="13" name="Picture 12" descr="Table, Excel&#10;&#10;Description automatically generated">
            <a:extLst>
              <a:ext uri="{FF2B5EF4-FFF2-40B4-BE49-F238E27FC236}">
                <a16:creationId xmlns:a16="http://schemas.microsoft.com/office/drawing/2014/main" id="{0EF46D62-4EC3-CB4C-9818-56B762D922CD}"/>
              </a:ext>
            </a:extLst>
          </p:cNvPr>
          <p:cNvPicPr>
            <a:picLocks noChangeAspect="1"/>
          </p:cNvPicPr>
          <p:nvPr/>
        </p:nvPicPr>
        <p:blipFill rotWithShape="1">
          <a:blip r:embed="rId5"/>
          <a:srcRect l="13291" t="38501" b="57548"/>
          <a:stretch/>
        </p:blipFill>
        <p:spPr>
          <a:xfrm>
            <a:off x="2523282" y="3020205"/>
            <a:ext cx="9438328" cy="213438"/>
          </a:xfrm>
          <a:prstGeom prst="rect">
            <a:avLst/>
          </a:prstGeom>
        </p:spPr>
      </p:pic>
      <p:sp>
        <p:nvSpPr>
          <p:cNvPr id="14" name="TextBox 13">
            <a:extLst>
              <a:ext uri="{FF2B5EF4-FFF2-40B4-BE49-F238E27FC236}">
                <a16:creationId xmlns:a16="http://schemas.microsoft.com/office/drawing/2014/main" id="{212AF64E-454C-9945-B210-4296DE653EB5}"/>
              </a:ext>
            </a:extLst>
          </p:cNvPr>
          <p:cNvSpPr txBox="1"/>
          <p:nvPr/>
        </p:nvSpPr>
        <p:spPr>
          <a:xfrm>
            <a:off x="841347" y="2956893"/>
            <a:ext cx="1681935" cy="369332"/>
          </a:xfrm>
          <a:prstGeom prst="rect">
            <a:avLst/>
          </a:prstGeom>
          <a:noFill/>
        </p:spPr>
        <p:txBody>
          <a:bodyPr wrap="none" rtlCol="0">
            <a:spAutoFit/>
          </a:bodyPr>
          <a:lstStyle/>
          <a:p>
            <a:r>
              <a:rPr lang="en-US" dirty="0"/>
              <a:t>Winter_acreage</a:t>
            </a:r>
          </a:p>
        </p:txBody>
      </p:sp>
      <p:pic>
        <p:nvPicPr>
          <p:cNvPr id="18" name="Picture 17" descr="Chart, line chart&#10;&#10;Description automatically generated">
            <a:extLst>
              <a:ext uri="{FF2B5EF4-FFF2-40B4-BE49-F238E27FC236}">
                <a16:creationId xmlns:a16="http://schemas.microsoft.com/office/drawing/2014/main" id="{4B7FD6CD-99FC-3E4C-B7AD-C0F5DD04B3FB}"/>
              </a:ext>
            </a:extLst>
          </p:cNvPr>
          <p:cNvPicPr>
            <a:picLocks noChangeAspect="1"/>
          </p:cNvPicPr>
          <p:nvPr/>
        </p:nvPicPr>
        <p:blipFill>
          <a:blip r:embed="rId6"/>
          <a:stretch>
            <a:fillRect/>
          </a:stretch>
        </p:blipFill>
        <p:spPr>
          <a:xfrm>
            <a:off x="269111" y="3506935"/>
            <a:ext cx="6177988" cy="3057792"/>
          </a:xfrm>
          <a:prstGeom prst="rect">
            <a:avLst/>
          </a:prstGeom>
        </p:spPr>
      </p:pic>
    </p:spTree>
    <p:extLst>
      <p:ext uri="{BB962C8B-B14F-4D97-AF65-F5344CB8AC3E}">
        <p14:creationId xmlns:p14="http://schemas.microsoft.com/office/powerpoint/2010/main" val="4200130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 map&#10;&#10;Description automatically generated">
            <a:extLst>
              <a:ext uri="{FF2B5EF4-FFF2-40B4-BE49-F238E27FC236}">
                <a16:creationId xmlns:a16="http://schemas.microsoft.com/office/drawing/2014/main" id="{229980FC-1438-BC4E-926F-609BB21D7B37}"/>
              </a:ext>
            </a:extLst>
          </p:cNvPr>
          <p:cNvPicPr>
            <a:picLocks noChangeAspect="1"/>
          </p:cNvPicPr>
          <p:nvPr/>
        </p:nvPicPr>
        <p:blipFill>
          <a:blip r:embed="rId3"/>
          <a:stretch>
            <a:fillRect/>
          </a:stretch>
        </p:blipFill>
        <p:spPr>
          <a:xfrm>
            <a:off x="7448920" y="669750"/>
            <a:ext cx="2028058" cy="1672542"/>
          </a:xfrm>
          <a:prstGeom prst="rect">
            <a:avLst/>
          </a:prstGeom>
        </p:spPr>
      </p:pic>
      <p:pic>
        <p:nvPicPr>
          <p:cNvPr id="15" name="Picture 14" descr="Map&#10;&#10;Description automatically generated">
            <a:extLst>
              <a:ext uri="{FF2B5EF4-FFF2-40B4-BE49-F238E27FC236}">
                <a16:creationId xmlns:a16="http://schemas.microsoft.com/office/drawing/2014/main" id="{EF2CBA99-AFA0-7342-8665-6A30C2A222AE}"/>
              </a:ext>
            </a:extLst>
          </p:cNvPr>
          <p:cNvPicPr>
            <a:picLocks noChangeAspect="1"/>
          </p:cNvPicPr>
          <p:nvPr/>
        </p:nvPicPr>
        <p:blipFill>
          <a:blip r:embed="rId4"/>
          <a:stretch>
            <a:fillRect/>
          </a:stretch>
        </p:blipFill>
        <p:spPr>
          <a:xfrm>
            <a:off x="7143069" y="2338526"/>
            <a:ext cx="2620653" cy="2140085"/>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4B2E01D7-CCA1-BD40-B954-0F62AD28407E}"/>
              </a:ext>
            </a:extLst>
          </p:cNvPr>
          <p:cNvPicPr>
            <a:picLocks noChangeAspect="1"/>
          </p:cNvPicPr>
          <p:nvPr/>
        </p:nvPicPr>
        <p:blipFill>
          <a:blip r:embed="rId5"/>
          <a:stretch>
            <a:fillRect/>
          </a:stretch>
        </p:blipFill>
        <p:spPr>
          <a:xfrm>
            <a:off x="94369" y="2135518"/>
            <a:ext cx="2835976" cy="234309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0" y="365124"/>
            <a:ext cx="6940551" cy="1325563"/>
          </a:xfrm>
        </p:spPr>
        <p:txBody>
          <a:bodyPr>
            <a:normAutofit fontScale="90000"/>
          </a:bodyPr>
          <a:lstStyle/>
          <a:p>
            <a:r>
              <a:rPr lang="en-US" dirty="0"/>
              <a:t>DETRENDED: August Peak, Roost, and </a:t>
            </a:r>
            <a:r>
              <a:rPr lang="en-US" dirty="0" err="1"/>
              <a:t>PeakRoost</a:t>
            </a:r>
            <a:r>
              <a:rPr lang="en-US" dirty="0"/>
              <a:t> Average correlations with climate </a:t>
            </a:r>
          </a:p>
        </p:txBody>
      </p:sp>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8642627" y="3122399"/>
            <a:ext cx="1013482" cy="369332"/>
          </a:xfrm>
          <a:prstGeom prst="rect">
            <a:avLst/>
          </a:prstGeom>
          <a:noFill/>
        </p:spPr>
        <p:txBody>
          <a:bodyPr wrap="square" rtlCol="0">
            <a:spAutoFit/>
          </a:bodyPr>
          <a:lstStyle/>
          <a:p>
            <a:r>
              <a:rPr lang="en-US" dirty="0"/>
              <a:t>TMIN</a:t>
            </a:r>
          </a:p>
        </p:txBody>
      </p:sp>
      <p:sp>
        <p:nvSpPr>
          <p:cNvPr id="20" name="TextBox 19">
            <a:extLst>
              <a:ext uri="{FF2B5EF4-FFF2-40B4-BE49-F238E27FC236}">
                <a16:creationId xmlns:a16="http://schemas.microsoft.com/office/drawing/2014/main" id="{5F4CA722-7508-824F-A1AE-DC7892355FD0}"/>
              </a:ext>
            </a:extLst>
          </p:cNvPr>
          <p:cNvSpPr txBox="1"/>
          <p:nvPr/>
        </p:nvSpPr>
        <p:spPr>
          <a:xfrm>
            <a:off x="313139" y="2869961"/>
            <a:ext cx="582211" cy="369332"/>
          </a:xfrm>
          <a:prstGeom prst="rect">
            <a:avLst/>
          </a:prstGeom>
          <a:noFill/>
        </p:spPr>
        <p:txBody>
          <a:bodyPr wrap="none" rtlCol="0">
            <a:spAutoFit/>
          </a:bodyPr>
          <a:lstStyle/>
          <a:p>
            <a:r>
              <a:rPr lang="en-US" dirty="0"/>
              <a:t>AVG</a:t>
            </a:r>
          </a:p>
        </p:txBody>
      </p:sp>
      <p:sp>
        <p:nvSpPr>
          <p:cNvPr id="24" name="TextBox 23">
            <a:extLst>
              <a:ext uri="{FF2B5EF4-FFF2-40B4-BE49-F238E27FC236}">
                <a16:creationId xmlns:a16="http://schemas.microsoft.com/office/drawing/2014/main" id="{2C214621-0295-0B45-9A5C-2C23D6F2D012}"/>
              </a:ext>
            </a:extLst>
          </p:cNvPr>
          <p:cNvSpPr txBox="1"/>
          <p:nvPr/>
        </p:nvSpPr>
        <p:spPr>
          <a:xfrm>
            <a:off x="5242404" y="939276"/>
            <a:ext cx="1233030" cy="646331"/>
          </a:xfrm>
          <a:prstGeom prst="rect">
            <a:avLst/>
          </a:prstGeom>
          <a:noFill/>
        </p:spPr>
        <p:txBody>
          <a:bodyPr wrap="none" rtlCol="0">
            <a:spAutoFit/>
          </a:bodyPr>
          <a:lstStyle/>
          <a:p>
            <a:r>
              <a:rPr lang="en-US" dirty="0"/>
              <a:t>100W 70W</a:t>
            </a:r>
          </a:p>
          <a:p>
            <a:r>
              <a:rPr lang="en-US" dirty="0"/>
              <a:t>55N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6"/>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7"/>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pic>
        <p:nvPicPr>
          <p:cNvPr id="4" name="Picture 3" descr="Map&#10;&#10;Description automatically generated">
            <a:extLst>
              <a:ext uri="{FF2B5EF4-FFF2-40B4-BE49-F238E27FC236}">
                <a16:creationId xmlns:a16="http://schemas.microsoft.com/office/drawing/2014/main" id="{72378839-4471-7241-8676-CA1B0B1ACA2D}"/>
              </a:ext>
            </a:extLst>
          </p:cNvPr>
          <p:cNvPicPr>
            <a:picLocks noChangeAspect="1"/>
          </p:cNvPicPr>
          <p:nvPr/>
        </p:nvPicPr>
        <p:blipFill>
          <a:blip r:embed="rId8"/>
          <a:stretch>
            <a:fillRect/>
          </a:stretch>
        </p:blipFill>
        <p:spPr>
          <a:xfrm>
            <a:off x="49157" y="4791572"/>
            <a:ext cx="2429226" cy="2023806"/>
          </a:xfrm>
          <a:prstGeom prst="rect">
            <a:avLst/>
          </a:prstGeom>
        </p:spPr>
      </p:pic>
      <p:sp>
        <p:nvSpPr>
          <p:cNvPr id="23" name="TextBox 22">
            <a:extLst>
              <a:ext uri="{FF2B5EF4-FFF2-40B4-BE49-F238E27FC236}">
                <a16:creationId xmlns:a16="http://schemas.microsoft.com/office/drawing/2014/main" id="{497EEA9D-3FDF-AE45-9398-B9C3EB37012B}"/>
              </a:ext>
            </a:extLst>
          </p:cNvPr>
          <p:cNvSpPr txBox="1"/>
          <p:nvPr/>
        </p:nvSpPr>
        <p:spPr>
          <a:xfrm>
            <a:off x="562937" y="5140581"/>
            <a:ext cx="700833" cy="369332"/>
          </a:xfrm>
          <a:prstGeom prst="rect">
            <a:avLst/>
          </a:prstGeom>
          <a:noFill/>
        </p:spPr>
        <p:txBody>
          <a:bodyPr wrap="none" rtlCol="0">
            <a:spAutoFit/>
          </a:bodyPr>
          <a:lstStyle/>
          <a:p>
            <a:r>
              <a:rPr lang="en-US" dirty="0"/>
              <a:t>TMIN</a:t>
            </a:r>
          </a:p>
        </p:txBody>
      </p:sp>
      <p:pic>
        <p:nvPicPr>
          <p:cNvPr id="8" name="Picture 7" descr="Diagram, map&#10;&#10;Description automatically generated">
            <a:extLst>
              <a:ext uri="{FF2B5EF4-FFF2-40B4-BE49-F238E27FC236}">
                <a16:creationId xmlns:a16="http://schemas.microsoft.com/office/drawing/2014/main" id="{E5ED6D33-0778-CF47-8B56-A418704CBF90}"/>
              </a:ext>
            </a:extLst>
          </p:cNvPr>
          <p:cNvPicPr>
            <a:picLocks noChangeAspect="1"/>
          </p:cNvPicPr>
          <p:nvPr/>
        </p:nvPicPr>
        <p:blipFill>
          <a:blip r:embed="rId9"/>
          <a:stretch>
            <a:fillRect/>
          </a:stretch>
        </p:blipFill>
        <p:spPr>
          <a:xfrm>
            <a:off x="2380457" y="4637080"/>
            <a:ext cx="2530700" cy="2071196"/>
          </a:xfrm>
          <a:prstGeom prst="rect">
            <a:avLst/>
          </a:prstGeom>
        </p:spPr>
      </p:pic>
      <p:sp>
        <p:nvSpPr>
          <p:cNvPr id="6" name="TextBox 5">
            <a:extLst>
              <a:ext uri="{FF2B5EF4-FFF2-40B4-BE49-F238E27FC236}">
                <a16:creationId xmlns:a16="http://schemas.microsoft.com/office/drawing/2014/main" id="{8EB9CF97-6A52-4641-BCD0-B2A21F53150F}"/>
              </a:ext>
            </a:extLst>
          </p:cNvPr>
          <p:cNvSpPr txBox="1"/>
          <p:nvPr/>
        </p:nvSpPr>
        <p:spPr>
          <a:xfrm>
            <a:off x="2828482" y="5004472"/>
            <a:ext cx="747320" cy="369332"/>
          </a:xfrm>
          <a:prstGeom prst="rect">
            <a:avLst/>
          </a:prstGeom>
          <a:noFill/>
        </p:spPr>
        <p:txBody>
          <a:bodyPr wrap="none" rtlCol="0">
            <a:spAutoFit/>
          </a:bodyPr>
          <a:lstStyle/>
          <a:p>
            <a:r>
              <a:rPr lang="en-US" dirty="0"/>
              <a:t>TMAX</a:t>
            </a:r>
          </a:p>
        </p:txBody>
      </p:sp>
      <p:pic>
        <p:nvPicPr>
          <p:cNvPr id="25" name="Picture 24">
            <a:extLst>
              <a:ext uri="{FF2B5EF4-FFF2-40B4-BE49-F238E27FC236}">
                <a16:creationId xmlns:a16="http://schemas.microsoft.com/office/drawing/2014/main" id="{25327E3F-A273-AF44-AF70-CF9C6231F2F9}"/>
              </a:ext>
            </a:extLst>
          </p:cNvPr>
          <p:cNvPicPr>
            <a:picLocks noChangeAspect="1"/>
          </p:cNvPicPr>
          <p:nvPr/>
        </p:nvPicPr>
        <p:blipFill>
          <a:blip r:embed="rId10"/>
          <a:stretch>
            <a:fillRect/>
          </a:stretch>
        </p:blipFill>
        <p:spPr>
          <a:xfrm>
            <a:off x="9763722" y="2338526"/>
            <a:ext cx="2702703" cy="2140085"/>
          </a:xfrm>
          <a:prstGeom prst="rect">
            <a:avLst/>
          </a:prstGeom>
        </p:spPr>
      </p:pic>
      <p:sp>
        <p:nvSpPr>
          <p:cNvPr id="32" name="TextBox 31">
            <a:extLst>
              <a:ext uri="{FF2B5EF4-FFF2-40B4-BE49-F238E27FC236}">
                <a16:creationId xmlns:a16="http://schemas.microsoft.com/office/drawing/2014/main" id="{564E4D32-CE96-E142-92E4-7C9EAE3D6D63}"/>
              </a:ext>
            </a:extLst>
          </p:cNvPr>
          <p:cNvSpPr txBox="1"/>
          <p:nvPr/>
        </p:nvSpPr>
        <p:spPr>
          <a:xfrm>
            <a:off x="10831570" y="2810303"/>
            <a:ext cx="747320" cy="369332"/>
          </a:xfrm>
          <a:prstGeom prst="rect">
            <a:avLst/>
          </a:prstGeom>
          <a:noFill/>
        </p:spPr>
        <p:txBody>
          <a:bodyPr wrap="none" rtlCol="0">
            <a:spAutoFit/>
          </a:bodyPr>
          <a:lstStyle/>
          <a:p>
            <a:r>
              <a:rPr lang="en-US" dirty="0"/>
              <a:t>TMAX</a:t>
            </a:r>
          </a:p>
        </p:txBody>
      </p:sp>
      <p:pic>
        <p:nvPicPr>
          <p:cNvPr id="34" name="Picture 33" descr="Map&#10;&#10;Description automatically generated">
            <a:extLst>
              <a:ext uri="{FF2B5EF4-FFF2-40B4-BE49-F238E27FC236}">
                <a16:creationId xmlns:a16="http://schemas.microsoft.com/office/drawing/2014/main" id="{C86014A8-C521-AF4B-8AAF-B0C2105E5C44}"/>
              </a:ext>
            </a:extLst>
          </p:cNvPr>
          <p:cNvPicPr>
            <a:picLocks noChangeAspect="1"/>
          </p:cNvPicPr>
          <p:nvPr/>
        </p:nvPicPr>
        <p:blipFill>
          <a:blip r:embed="rId11"/>
          <a:stretch>
            <a:fillRect/>
          </a:stretch>
        </p:blipFill>
        <p:spPr>
          <a:xfrm>
            <a:off x="5628208" y="5026548"/>
            <a:ext cx="2111116" cy="1773108"/>
          </a:xfrm>
          <a:prstGeom prst="rect">
            <a:avLst/>
          </a:prstGeom>
        </p:spPr>
      </p:pic>
      <p:sp>
        <p:nvSpPr>
          <p:cNvPr id="35" name="TextBox 34">
            <a:extLst>
              <a:ext uri="{FF2B5EF4-FFF2-40B4-BE49-F238E27FC236}">
                <a16:creationId xmlns:a16="http://schemas.microsoft.com/office/drawing/2014/main" id="{2648DF03-1922-0C42-9E8A-4256E5AD3DE6}"/>
              </a:ext>
            </a:extLst>
          </p:cNvPr>
          <p:cNvSpPr txBox="1"/>
          <p:nvPr/>
        </p:nvSpPr>
        <p:spPr>
          <a:xfrm>
            <a:off x="5795003" y="5356011"/>
            <a:ext cx="582211" cy="369332"/>
          </a:xfrm>
          <a:prstGeom prst="rect">
            <a:avLst/>
          </a:prstGeom>
          <a:noFill/>
        </p:spPr>
        <p:txBody>
          <a:bodyPr wrap="none" rtlCol="0">
            <a:spAutoFit/>
          </a:bodyPr>
          <a:lstStyle/>
          <a:p>
            <a:r>
              <a:rPr lang="en-US" dirty="0"/>
              <a:t>AVG</a:t>
            </a:r>
          </a:p>
        </p:txBody>
      </p:sp>
      <p:sp>
        <p:nvSpPr>
          <p:cNvPr id="36" name="TextBox 35">
            <a:extLst>
              <a:ext uri="{FF2B5EF4-FFF2-40B4-BE49-F238E27FC236}">
                <a16:creationId xmlns:a16="http://schemas.microsoft.com/office/drawing/2014/main" id="{12FB2D9D-27E0-1644-96B7-D91E0B8F9B99}"/>
              </a:ext>
            </a:extLst>
          </p:cNvPr>
          <p:cNvSpPr txBox="1"/>
          <p:nvPr/>
        </p:nvSpPr>
        <p:spPr>
          <a:xfrm>
            <a:off x="5720806" y="4629403"/>
            <a:ext cx="1310039" cy="369332"/>
          </a:xfrm>
          <a:prstGeom prst="rect">
            <a:avLst/>
          </a:prstGeom>
          <a:noFill/>
        </p:spPr>
        <p:txBody>
          <a:bodyPr wrap="none" rtlCol="0">
            <a:spAutoFit/>
          </a:bodyPr>
          <a:lstStyle/>
          <a:p>
            <a:r>
              <a:rPr lang="en-US" dirty="0"/>
              <a:t>PEAKROOST</a:t>
            </a:r>
          </a:p>
        </p:txBody>
      </p:sp>
      <p:pic>
        <p:nvPicPr>
          <p:cNvPr id="38" name="Picture 37" descr="A picture containing diagram&#10;&#10;Description automatically generated">
            <a:extLst>
              <a:ext uri="{FF2B5EF4-FFF2-40B4-BE49-F238E27FC236}">
                <a16:creationId xmlns:a16="http://schemas.microsoft.com/office/drawing/2014/main" id="{AB3635AF-0D00-9346-BBFF-EDB2110618B9}"/>
              </a:ext>
            </a:extLst>
          </p:cNvPr>
          <p:cNvPicPr>
            <a:picLocks noChangeAspect="1"/>
          </p:cNvPicPr>
          <p:nvPr/>
        </p:nvPicPr>
        <p:blipFill>
          <a:blip r:embed="rId12"/>
          <a:stretch>
            <a:fillRect/>
          </a:stretch>
        </p:blipFill>
        <p:spPr>
          <a:xfrm>
            <a:off x="7902875" y="5140581"/>
            <a:ext cx="1860847" cy="1537114"/>
          </a:xfrm>
          <a:prstGeom prst="rect">
            <a:avLst/>
          </a:prstGeom>
        </p:spPr>
      </p:pic>
      <p:sp>
        <p:nvSpPr>
          <p:cNvPr id="39" name="TextBox 38">
            <a:extLst>
              <a:ext uri="{FF2B5EF4-FFF2-40B4-BE49-F238E27FC236}">
                <a16:creationId xmlns:a16="http://schemas.microsoft.com/office/drawing/2014/main" id="{DCE4981D-4F1B-DF4A-AE2A-2756A146E8B6}"/>
              </a:ext>
            </a:extLst>
          </p:cNvPr>
          <p:cNvSpPr txBox="1"/>
          <p:nvPr/>
        </p:nvSpPr>
        <p:spPr>
          <a:xfrm>
            <a:off x="8041517" y="5289158"/>
            <a:ext cx="1013482" cy="369332"/>
          </a:xfrm>
          <a:prstGeom prst="rect">
            <a:avLst/>
          </a:prstGeom>
          <a:noFill/>
        </p:spPr>
        <p:txBody>
          <a:bodyPr wrap="square" rtlCol="0">
            <a:spAutoFit/>
          </a:bodyPr>
          <a:lstStyle/>
          <a:p>
            <a:r>
              <a:rPr lang="en-US" dirty="0"/>
              <a:t>TMIN</a:t>
            </a:r>
          </a:p>
        </p:txBody>
      </p:sp>
      <p:pic>
        <p:nvPicPr>
          <p:cNvPr id="42" name="Picture 41">
            <a:extLst>
              <a:ext uri="{FF2B5EF4-FFF2-40B4-BE49-F238E27FC236}">
                <a16:creationId xmlns:a16="http://schemas.microsoft.com/office/drawing/2014/main" id="{19A93DC2-7D4A-A843-95B8-78033C36B3A0}"/>
              </a:ext>
            </a:extLst>
          </p:cNvPr>
          <p:cNvPicPr>
            <a:picLocks noChangeAspect="1"/>
          </p:cNvPicPr>
          <p:nvPr/>
        </p:nvPicPr>
        <p:blipFill>
          <a:blip r:embed="rId13"/>
          <a:stretch>
            <a:fillRect/>
          </a:stretch>
        </p:blipFill>
        <p:spPr>
          <a:xfrm>
            <a:off x="9763722" y="4847263"/>
            <a:ext cx="2177710" cy="1773108"/>
          </a:xfrm>
          <a:prstGeom prst="rect">
            <a:avLst/>
          </a:prstGeom>
        </p:spPr>
      </p:pic>
      <p:sp>
        <p:nvSpPr>
          <p:cNvPr id="40" name="TextBox 39">
            <a:extLst>
              <a:ext uri="{FF2B5EF4-FFF2-40B4-BE49-F238E27FC236}">
                <a16:creationId xmlns:a16="http://schemas.microsoft.com/office/drawing/2014/main" id="{BF45CCF2-DD07-2D49-AF32-6A6812039D33}"/>
              </a:ext>
            </a:extLst>
          </p:cNvPr>
          <p:cNvSpPr txBox="1"/>
          <p:nvPr/>
        </p:nvSpPr>
        <p:spPr>
          <a:xfrm>
            <a:off x="9893125" y="5292317"/>
            <a:ext cx="747320" cy="369332"/>
          </a:xfrm>
          <a:prstGeom prst="rect">
            <a:avLst/>
          </a:prstGeom>
          <a:noFill/>
        </p:spPr>
        <p:txBody>
          <a:bodyPr wrap="none" rtlCol="0">
            <a:spAutoFit/>
          </a:bodyPr>
          <a:lstStyle/>
          <a:p>
            <a:r>
              <a:rPr lang="en-US" dirty="0"/>
              <a:t>TMAX</a:t>
            </a:r>
          </a:p>
        </p:txBody>
      </p:sp>
      <p:sp>
        <p:nvSpPr>
          <p:cNvPr id="3" name="TextBox 2">
            <a:extLst>
              <a:ext uri="{FF2B5EF4-FFF2-40B4-BE49-F238E27FC236}">
                <a16:creationId xmlns:a16="http://schemas.microsoft.com/office/drawing/2014/main" id="{94C21396-B610-9944-AC1E-78EB72939DD1}"/>
              </a:ext>
            </a:extLst>
          </p:cNvPr>
          <p:cNvSpPr txBox="1"/>
          <p:nvPr/>
        </p:nvSpPr>
        <p:spPr>
          <a:xfrm>
            <a:off x="9443241" y="37865"/>
            <a:ext cx="4271297" cy="2308324"/>
          </a:xfrm>
          <a:prstGeom prst="rect">
            <a:avLst/>
          </a:prstGeom>
          <a:noFill/>
        </p:spPr>
        <p:txBody>
          <a:bodyPr wrap="none" rtlCol="0">
            <a:spAutoFit/>
          </a:bodyPr>
          <a:lstStyle/>
          <a:p>
            <a:r>
              <a:rPr lang="en-US" dirty="0">
                <a:highlight>
                  <a:srgbClr val="FFFF00"/>
                </a:highlight>
              </a:rPr>
              <a:t>where are </a:t>
            </a:r>
            <a:r>
              <a:rPr lang="en-US" dirty="0" err="1">
                <a:highlight>
                  <a:srgbClr val="FFFF00"/>
                </a:highlight>
              </a:rPr>
              <a:t>obs</a:t>
            </a:r>
            <a:r>
              <a:rPr lang="en-US" dirty="0">
                <a:highlight>
                  <a:srgbClr val="FFFF00"/>
                </a:highlight>
              </a:rPr>
              <a:t>:</a:t>
            </a:r>
          </a:p>
          <a:p>
            <a:r>
              <a:rPr lang="en-US" dirty="0">
                <a:highlight>
                  <a:srgbClr val="FFFF00"/>
                </a:highlight>
              </a:rPr>
              <a:t>roost data more spatially </a:t>
            </a:r>
          </a:p>
          <a:p>
            <a:r>
              <a:rPr lang="en-US" dirty="0">
                <a:highlight>
                  <a:srgbClr val="FFFF00"/>
                </a:highlight>
              </a:rPr>
              <a:t>constrained? (map points)</a:t>
            </a:r>
          </a:p>
          <a:p>
            <a:r>
              <a:rPr lang="en-US" dirty="0">
                <a:highlight>
                  <a:srgbClr val="FFFF00"/>
                </a:highlight>
              </a:rPr>
              <a:t>Just change axes for same jet map +</a:t>
            </a:r>
          </a:p>
          <a:p>
            <a:r>
              <a:rPr lang="en-US" dirty="0">
                <a:highlight>
                  <a:srgbClr val="FFFF00"/>
                </a:highlight>
              </a:rPr>
              <a:t>add box for where grabbed peak roost from</a:t>
            </a:r>
          </a:p>
          <a:p>
            <a:endParaRPr lang="en-US" dirty="0">
              <a:highlight>
                <a:srgbClr val="FFFF00"/>
              </a:highlight>
            </a:endParaRPr>
          </a:p>
          <a:p>
            <a:r>
              <a:rPr lang="en-US" dirty="0">
                <a:highlight>
                  <a:srgbClr val="FFFF00"/>
                </a:highlight>
              </a:rPr>
              <a:t>Chip </a:t>
            </a:r>
            <a:r>
              <a:rPr lang="en-US" dirty="0" err="1">
                <a:highlight>
                  <a:srgbClr val="FFFF00"/>
                </a:highlight>
              </a:rPr>
              <a:t>taylor</a:t>
            </a:r>
            <a:r>
              <a:rPr lang="en-US" dirty="0">
                <a:highlight>
                  <a:srgbClr val="FFFF00"/>
                </a:highlight>
              </a:rPr>
              <a:t> </a:t>
            </a:r>
            <a:r>
              <a:rPr lang="en-US" dirty="0" err="1">
                <a:highlight>
                  <a:srgbClr val="FFFF00"/>
                </a:highlight>
              </a:rPr>
              <a:t>MonarchWatch</a:t>
            </a:r>
            <a:r>
              <a:rPr lang="en-US" dirty="0">
                <a:highlight>
                  <a:srgbClr val="FFFF00"/>
                </a:highlight>
              </a:rPr>
              <a:t> GBIF in Canada?</a:t>
            </a:r>
          </a:p>
          <a:p>
            <a:endParaRPr lang="en-US" dirty="0">
              <a:highlight>
                <a:srgbClr val="FFFF00"/>
              </a:highlight>
            </a:endParaRPr>
          </a:p>
        </p:txBody>
      </p:sp>
    </p:spTree>
    <p:extLst>
      <p:ext uri="{BB962C8B-B14F-4D97-AF65-F5344CB8AC3E}">
        <p14:creationId xmlns:p14="http://schemas.microsoft.com/office/powerpoint/2010/main" val="2606120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1D80-CF13-2F49-A7A5-9C43A2EA6502}"/>
              </a:ext>
            </a:extLst>
          </p:cNvPr>
          <p:cNvSpPr>
            <a:spLocks noGrp="1"/>
          </p:cNvSpPr>
          <p:nvPr>
            <p:ph type="title"/>
          </p:nvPr>
        </p:nvSpPr>
        <p:spPr>
          <a:xfrm>
            <a:off x="0" y="335174"/>
            <a:ext cx="12441382" cy="1325563"/>
          </a:xfrm>
        </p:spPr>
        <p:txBody>
          <a:bodyPr>
            <a:normAutofit fontScale="90000"/>
          </a:bodyPr>
          <a:lstStyle/>
          <a:p>
            <a:r>
              <a:rPr lang="en-US" dirty="0"/>
              <a:t>Other months to check out </a:t>
            </a:r>
            <a:r>
              <a:rPr lang="en-US" dirty="0" err="1"/>
              <a:t>bc</a:t>
            </a:r>
            <a:r>
              <a:rPr lang="en-US" dirty="0"/>
              <a:t> overwintering monarch acreage correlate w climate </a:t>
            </a:r>
            <a:r>
              <a:rPr lang="en-US" dirty="0" err="1"/>
              <a:t>e.g</a:t>
            </a:r>
            <a:r>
              <a:rPr lang="en-US" dirty="0"/>
              <a:t> March constrained </a:t>
            </a:r>
            <a:r>
              <a:rPr lang="en-US" dirty="0" err="1"/>
              <a:t>obs</a:t>
            </a:r>
            <a:r>
              <a:rPr lang="en-US" dirty="0"/>
              <a:t> by those occurring in March in South/ Texas</a:t>
            </a:r>
          </a:p>
        </p:txBody>
      </p:sp>
      <p:pic>
        <p:nvPicPr>
          <p:cNvPr id="5" name="Picture 4" descr="Diagram&#10;&#10;Description automatically generated">
            <a:extLst>
              <a:ext uri="{FF2B5EF4-FFF2-40B4-BE49-F238E27FC236}">
                <a16:creationId xmlns:a16="http://schemas.microsoft.com/office/drawing/2014/main" id="{10E0D283-2693-474A-AFDB-15485ED1A9B6}"/>
              </a:ext>
            </a:extLst>
          </p:cNvPr>
          <p:cNvPicPr>
            <a:picLocks noChangeAspect="1"/>
          </p:cNvPicPr>
          <p:nvPr/>
        </p:nvPicPr>
        <p:blipFill>
          <a:blip r:embed="rId2"/>
          <a:stretch>
            <a:fillRect/>
          </a:stretch>
        </p:blipFill>
        <p:spPr>
          <a:xfrm>
            <a:off x="5911465" y="2505216"/>
            <a:ext cx="1511300" cy="3797300"/>
          </a:xfrm>
          <a:prstGeom prst="rect">
            <a:avLst/>
          </a:prstGeom>
        </p:spPr>
      </p:pic>
      <p:sp>
        <p:nvSpPr>
          <p:cNvPr id="6" name="TextBox 5">
            <a:extLst>
              <a:ext uri="{FF2B5EF4-FFF2-40B4-BE49-F238E27FC236}">
                <a16:creationId xmlns:a16="http://schemas.microsoft.com/office/drawing/2014/main" id="{68C4D507-D554-124C-A6C7-59AB32CFA799}"/>
              </a:ext>
            </a:extLst>
          </p:cNvPr>
          <p:cNvSpPr txBox="1"/>
          <p:nvPr/>
        </p:nvSpPr>
        <p:spPr>
          <a:xfrm>
            <a:off x="6159115" y="2231108"/>
            <a:ext cx="676404" cy="369332"/>
          </a:xfrm>
          <a:prstGeom prst="rect">
            <a:avLst/>
          </a:prstGeom>
          <a:noFill/>
        </p:spPr>
        <p:txBody>
          <a:bodyPr wrap="none" rtlCol="0">
            <a:spAutoFit/>
          </a:bodyPr>
          <a:lstStyle/>
          <a:p>
            <a:r>
              <a:rPr lang="en-US" dirty="0"/>
              <a:t>TAVG</a:t>
            </a:r>
          </a:p>
        </p:txBody>
      </p:sp>
      <p:pic>
        <p:nvPicPr>
          <p:cNvPr id="8" name="Picture 7" descr="A picture containing diagram&#10;&#10;Description automatically generated">
            <a:extLst>
              <a:ext uri="{FF2B5EF4-FFF2-40B4-BE49-F238E27FC236}">
                <a16:creationId xmlns:a16="http://schemas.microsoft.com/office/drawing/2014/main" id="{809270D0-A310-C445-A33F-A80599C23930}"/>
              </a:ext>
            </a:extLst>
          </p:cNvPr>
          <p:cNvPicPr>
            <a:picLocks noChangeAspect="1"/>
          </p:cNvPicPr>
          <p:nvPr/>
        </p:nvPicPr>
        <p:blipFill>
          <a:blip r:embed="rId3"/>
          <a:stretch>
            <a:fillRect/>
          </a:stretch>
        </p:blipFill>
        <p:spPr>
          <a:xfrm>
            <a:off x="3463540" y="2415774"/>
            <a:ext cx="1549400" cy="3962400"/>
          </a:xfrm>
          <a:prstGeom prst="rect">
            <a:avLst/>
          </a:prstGeom>
        </p:spPr>
      </p:pic>
      <p:sp>
        <p:nvSpPr>
          <p:cNvPr id="9" name="TextBox 8">
            <a:extLst>
              <a:ext uri="{FF2B5EF4-FFF2-40B4-BE49-F238E27FC236}">
                <a16:creationId xmlns:a16="http://schemas.microsoft.com/office/drawing/2014/main" id="{50B8D571-F409-A14F-8393-8B0B68A3D295}"/>
              </a:ext>
            </a:extLst>
          </p:cNvPr>
          <p:cNvSpPr txBox="1"/>
          <p:nvPr/>
        </p:nvSpPr>
        <p:spPr>
          <a:xfrm>
            <a:off x="3788449" y="2129508"/>
            <a:ext cx="747320" cy="369332"/>
          </a:xfrm>
          <a:prstGeom prst="rect">
            <a:avLst/>
          </a:prstGeom>
          <a:noFill/>
        </p:spPr>
        <p:txBody>
          <a:bodyPr wrap="none" rtlCol="0">
            <a:spAutoFit/>
          </a:bodyPr>
          <a:lstStyle/>
          <a:p>
            <a:r>
              <a:rPr lang="en-US" dirty="0"/>
              <a:t>TMAX</a:t>
            </a:r>
          </a:p>
        </p:txBody>
      </p:sp>
      <p:pic>
        <p:nvPicPr>
          <p:cNvPr id="11" name="Picture 10" descr="A picture containing diagram&#10;&#10;Description automatically generated">
            <a:extLst>
              <a:ext uri="{FF2B5EF4-FFF2-40B4-BE49-F238E27FC236}">
                <a16:creationId xmlns:a16="http://schemas.microsoft.com/office/drawing/2014/main" id="{13B12090-20EA-8F48-B2BC-E04799B17433}"/>
              </a:ext>
            </a:extLst>
          </p:cNvPr>
          <p:cNvPicPr>
            <a:picLocks noChangeAspect="1"/>
          </p:cNvPicPr>
          <p:nvPr/>
        </p:nvPicPr>
        <p:blipFill>
          <a:blip r:embed="rId4"/>
          <a:stretch>
            <a:fillRect/>
          </a:stretch>
        </p:blipFill>
        <p:spPr>
          <a:xfrm>
            <a:off x="1320880" y="2415774"/>
            <a:ext cx="1447800" cy="3860800"/>
          </a:xfrm>
          <a:prstGeom prst="rect">
            <a:avLst/>
          </a:prstGeom>
        </p:spPr>
      </p:pic>
      <p:sp>
        <p:nvSpPr>
          <p:cNvPr id="12" name="TextBox 11">
            <a:extLst>
              <a:ext uri="{FF2B5EF4-FFF2-40B4-BE49-F238E27FC236}">
                <a16:creationId xmlns:a16="http://schemas.microsoft.com/office/drawing/2014/main" id="{4DDF2FA4-02C5-C341-AB0A-EF8301DC25DF}"/>
              </a:ext>
            </a:extLst>
          </p:cNvPr>
          <p:cNvSpPr txBox="1"/>
          <p:nvPr/>
        </p:nvSpPr>
        <p:spPr>
          <a:xfrm>
            <a:off x="1654849" y="2163374"/>
            <a:ext cx="700833" cy="369332"/>
          </a:xfrm>
          <a:prstGeom prst="rect">
            <a:avLst/>
          </a:prstGeom>
          <a:noFill/>
        </p:spPr>
        <p:txBody>
          <a:bodyPr wrap="none" rtlCol="0">
            <a:spAutoFit/>
          </a:bodyPr>
          <a:lstStyle/>
          <a:p>
            <a:r>
              <a:rPr lang="en-US" dirty="0"/>
              <a:t>TMIN</a:t>
            </a:r>
          </a:p>
        </p:txBody>
      </p:sp>
      <p:sp>
        <p:nvSpPr>
          <p:cNvPr id="3" name="TextBox 2">
            <a:extLst>
              <a:ext uri="{FF2B5EF4-FFF2-40B4-BE49-F238E27FC236}">
                <a16:creationId xmlns:a16="http://schemas.microsoft.com/office/drawing/2014/main" id="{DAC478E0-B34F-194A-9FD9-1D5BBA2E7D09}"/>
              </a:ext>
            </a:extLst>
          </p:cNvPr>
          <p:cNvSpPr txBox="1"/>
          <p:nvPr/>
        </p:nvSpPr>
        <p:spPr>
          <a:xfrm>
            <a:off x="8859794" y="1946364"/>
            <a:ext cx="3332206" cy="646331"/>
          </a:xfrm>
          <a:prstGeom prst="rect">
            <a:avLst/>
          </a:prstGeom>
          <a:noFill/>
        </p:spPr>
        <p:txBody>
          <a:bodyPr wrap="square" rtlCol="0">
            <a:spAutoFit/>
          </a:bodyPr>
          <a:lstStyle/>
          <a:p>
            <a:r>
              <a:rPr lang="en-US" dirty="0"/>
              <a:t>Maybe 1</a:t>
            </a:r>
            <a:r>
              <a:rPr lang="en-US" baseline="30000" dirty="0"/>
              <a:t>st</a:t>
            </a:r>
            <a:r>
              <a:rPr lang="en-US" dirty="0"/>
              <a:t> monarch on Journey North 2000-2020</a:t>
            </a:r>
          </a:p>
        </p:txBody>
      </p:sp>
      <p:pic>
        <p:nvPicPr>
          <p:cNvPr id="7" name="Picture 6">
            <a:extLst>
              <a:ext uri="{FF2B5EF4-FFF2-40B4-BE49-F238E27FC236}">
                <a16:creationId xmlns:a16="http://schemas.microsoft.com/office/drawing/2014/main" id="{97FA3C28-3FCF-6C43-A366-02FBB39DBEA4}"/>
              </a:ext>
            </a:extLst>
          </p:cNvPr>
          <p:cNvPicPr>
            <a:picLocks noChangeAspect="1"/>
          </p:cNvPicPr>
          <p:nvPr/>
        </p:nvPicPr>
        <p:blipFill>
          <a:blip r:embed="rId5"/>
          <a:stretch>
            <a:fillRect/>
          </a:stretch>
        </p:blipFill>
        <p:spPr>
          <a:xfrm>
            <a:off x="8070085" y="2540047"/>
            <a:ext cx="4087091" cy="2233082"/>
          </a:xfrm>
          <a:prstGeom prst="rect">
            <a:avLst/>
          </a:prstGeom>
        </p:spPr>
      </p:pic>
      <p:pic>
        <p:nvPicPr>
          <p:cNvPr id="13" name="Picture 12" descr="Map&#10;&#10;Description automatically generated">
            <a:extLst>
              <a:ext uri="{FF2B5EF4-FFF2-40B4-BE49-F238E27FC236}">
                <a16:creationId xmlns:a16="http://schemas.microsoft.com/office/drawing/2014/main" id="{62FCD3B4-09F9-7049-B2BD-69774308F59C}"/>
              </a:ext>
            </a:extLst>
          </p:cNvPr>
          <p:cNvPicPr>
            <a:picLocks noChangeAspect="1"/>
          </p:cNvPicPr>
          <p:nvPr/>
        </p:nvPicPr>
        <p:blipFill>
          <a:blip r:embed="rId6"/>
          <a:stretch>
            <a:fillRect/>
          </a:stretch>
        </p:blipFill>
        <p:spPr>
          <a:xfrm>
            <a:off x="8070085" y="4926703"/>
            <a:ext cx="3332206" cy="1451471"/>
          </a:xfrm>
          <a:prstGeom prst="rect">
            <a:avLst/>
          </a:prstGeom>
        </p:spPr>
      </p:pic>
      <p:pic>
        <p:nvPicPr>
          <p:cNvPr id="14" name="Picture 13">
            <a:extLst>
              <a:ext uri="{FF2B5EF4-FFF2-40B4-BE49-F238E27FC236}">
                <a16:creationId xmlns:a16="http://schemas.microsoft.com/office/drawing/2014/main" id="{E87B0CA5-CB4B-3A4C-A111-E0066A18215F}"/>
              </a:ext>
            </a:extLst>
          </p:cNvPr>
          <p:cNvPicPr>
            <a:picLocks noChangeAspect="1"/>
          </p:cNvPicPr>
          <p:nvPr/>
        </p:nvPicPr>
        <p:blipFill>
          <a:blip r:embed="rId7"/>
          <a:stretch>
            <a:fillRect/>
          </a:stretch>
        </p:blipFill>
        <p:spPr>
          <a:xfrm>
            <a:off x="220500" y="1946364"/>
            <a:ext cx="952001" cy="2114328"/>
          </a:xfrm>
          <a:prstGeom prst="rect">
            <a:avLst/>
          </a:prstGeom>
        </p:spPr>
      </p:pic>
    </p:spTree>
    <p:extLst>
      <p:ext uri="{BB962C8B-B14F-4D97-AF65-F5344CB8AC3E}">
        <p14:creationId xmlns:p14="http://schemas.microsoft.com/office/powerpoint/2010/main" val="1181183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C3146-BF5E-EC4A-98D4-CCA957981CAD}"/>
              </a:ext>
            </a:extLst>
          </p:cNvPr>
          <p:cNvSpPr>
            <a:spLocks noGrp="1"/>
          </p:cNvSpPr>
          <p:nvPr>
            <p:ph idx="1"/>
          </p:nvPr>
        </p:nvSpPr>
        <p:spPr>
          <a:xfrm>
            <a:off x="838200" y="1825625"/>
            <a:ext cx="4739640" cy="4351338"/>
          </a:xfrm>
        </p:spPr>
        <p:txBody>
          <a:bodyPr/>
          <a:lstStyle/>
          <a:p>
            <a:r>
              <a:rPr lang="en-US" dirty="0"/>
              <a:t>Would also be good to get descriptor ranges of Numbers for the ROOST </a:t>
            </a:r>
            <a:r>
              <a:rPr lang="en-US" dirty="0" err="1"/>
              <a:t>obs</a:t>
            </a:r>
            <a:r>
              <a:rPr lang="en-US" dirty="0"/>
              <a:t> – getting back to our ‘we’re seeing more monarchs ergo more representative’ argument.</a:t>
            </a:r>
          </a:p>
        </p:txBody>
      </p:sp>
      <p:pic>
        <p:nvPicPr>
          <p:cNvPr id="4" name="Content Placeholder 4">
            <a:extLst>
              <a:ext uri="{FF2B5EF4-FFF2-40B4-BE49-F238E27FC236}">
                <a16:creationId xmlns:a16="http://schemas.microsoft.com/office/drawing/2014/main" id="{8CADD8FD-99E0-1542-82CF-64D31A0367DC}"/>
              </a:ext>
            </a:extLst>
          </p:cNvPr>
          <p:cNvPicPr>
            <a:picLocks noChangeAspect="1"/>
          </p:cNvPicPr>
          <p:nvPr/>
        </p:nvPicPr>
        <p:blipFill>
          <a:blip r:embed="rId2"/>
          <a:stretch>
            <a:fillRect/>
          </a:stretch>
        </p:blipFill>
        <p:spPr>
          <a:xfrm>
            <a:off x="6830566" y="141286"/>
            <a:ext cx="5034786" cy="6716713"/>
          </a:xfrm>
          <a:prstGeom prst="rect">
            <a:avLst/>
          </a:prstGeom>
        </p:spPr>
      </p:pic>
      <p:pic>
        <p:nvPicPr>
          <p:cNvPr id="8" name="Picture 7" descr="Chart, scatter chart&#10;&#10;Description automatically generated">
            <a:extLst>
              <a:ext uri="{FF2B5EF4-FFF2-40B4-BE49-F238E27FC236}">
                <a16:creationId xmlns:a16="http://schemas.microsoft.com/office/drawing/2014/main" id="{367EC649-9969-2E4A-AC6A-8BC9315E9E54}"/>
              </a:ext>
            </a:extLst>
          </p:cNvPr>
          <p:cNvPicPr>
            <a:picLocks noChangeAspect="1"/>
          </p:cNvPicPr>
          <p:nvPr/>
        </p:nvPicPr>
        <p:blipFill>
          <a:blip r:embed="rId3"/>
          <a:stretch>
            <a:fillRect/>
          </a:stretch>
        </p:blipFill>
        <p:spPr>
          <a:xfrm>
            <a:off x="269695" y="-1"/>
            <a:ext cx="6066244" cy="6858000"/>
          </a:xfrm>
          <a:prstGeom prst="rect">
            <a:avLst/>
          </a:prstGeom>
        </p:spPr>
      </p:pic>
    </p:spTree>
    <p:extLst>
      <p:ext uri="{BB962C8B-B14F-4D97-AF65-F5344CB8AC3E}">
        <p14:creationId xmlns:p14="http://schemas.microsoft.com/office/powerpoint/2010/main" val="2979994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B46C51D-C819-AA49-BA8E-3D586F96220C}"/>
              </a:ext>
            </a:extLst>
          </p:cNvPr>
          <p:cNvPicPr>
            <a:picLocks noChangeAspect="1"/>
          </p:cNvPicPr>
          <p:nvPr/>
        </p:nvPicPr>
        <p:blipFill>
          <a:blip r:embed="rId2"/>
          <a:stretch>
            <a:fillRect/>
          </a:stretch>
        </p:blipFill>
        <p:spPr>
          <a:xfrm>
            <a:off x="0" y="0"/>
            <a:ext cx="7556500" cy="3606800"/>
          </a:xfrm>
          <a:prstGeom prst="rect">
            <a:avLst/>
          </a:prstGeom>
        </p:spPr>
      </p:pic>
      <p:sp>
        <p:nvSpPr>
          <p:cNvPr id="2" name="Rectangle 1">
            <a:extLst>
              <a:ext uri="{FF2B5EF4-FFF2-40B4-BE49-F238E27FC236}">
                <a16:creationId xmlns:a16="http://schemas.microsoft.com/office/drawing/2014/main" id="{9E4396CF-C1C7-354C-A5E8-FF04BF3490A3}"/>
              </a:ext>
            </a:extLst>
          </p:cNvPr>
          <p:cNvSpPr/>
          <p:nvPr/>
        </p:nvSpPr>
        <p:spPr>
          <a:xfrm>
            <a:off x="0" y="3429000"/>
            <a:ext cx="6096000" cy="646331"/>
          </a:xfrm>
          <a:prstGeom prst="rect">
            <a:avLst/>
          </a:prstGeom>
        </p:spPr>
        <p:txBody>
          <a:bodyPr>
            <a:spAutoFit/>
          </a:bodyPr>
          <a:lstStyle/>
          <a:p>
            <a:r>
              <a:rPr lang="en-US" dirty="0" err="1"/>
              <a:t>rcorr</a:t>
            </a:r>
            <a:r>
              <a:rPr lang="en-US" dirty="0"/>
              <a:t>(JN_first_3[3:20],JN_ROOST_8)#r = 0.58 p = 0.01</a:t>
            </a:r>
          </a:p>
          <a:p>
            <a:r>
              <a:rPr lang="en-US" dirty="0" err="1"/>
              <a:t>rcorr</a:t>
            </a:r>
            <a:r>
              <a:rPr lang="en-US" dirty="0"/>
              <a:t>(JN_first_3,meanlat)#r = 0.49 p = 0.03</a:t>
            </a:r>
          </a:p>
        </p:txBody>
      </p:sp>
      <p:sp>
        <p:nvSpPr>
          <p:cNvPr id="4" name="TextBox 3">
            <a:extLst>
              <a:ext uri="{FF2B5EF4-FFF2-40B4-BE49-F238E27FC236}">
                <a16:creationId xmlns:a16="http://schemas.microsoft.com/office/drawing/2014/main" id="{0688C276-BB1A-5E4A-80E0-B277FB631098}"/>
              </a:ext>
            </a:extLst>
          </p:cNvPr>
          <p:cNvSpPr txBox="1"/>
          <p:nvPr/>
        </p:nvSpPr>
        <p:spPr>
          <a:xfrm>
            <a:off x="0" y="4075331"/>
            <a:ext cx="5129225" cy="369332"/>
          </a:xfrm>
          <a:prstGeom prst="rect">
            <a:avLst/>
          </a:prstGeom>
          <a:noFill/>
        </p:spPr>
        <p:txBody>
          <a:bodyPr wrap="none" rtlCol="0">
            <a:spAutoFit/>
          </a:bodyPr>
          <a:lstStyle/>
          <a:p>
            <a:r>
              <a:rPr lang="en-US" dirty="0"/>
              <a:t>linear models combining various variables don’t help</a:t>
            </a:r>
          </a:p>
        </p:txBody>
      </p:sp>
      <p:pic>
        <p:nvPicPr>
          <p:cNvPr id="6" name="Picture 5">
            <a:extLst>
              <a:ext uri="{FF2B5EF4-FFF2-40B4-BE49-F238E27FC236}">
                <a16:creationId xmlns:a16="http://schemas.microsoft.com/office/drawing/2014/main" id="{2F1526FA-02CC-7544-9A77-37EA4B6F0E43}"/>
              </a:ext>
            </a:extLst>
          </p:cNvPr>
          <p:cNvPicPr>
            <a:picLocks noChangeAspect="1"/>
          </p:cNvPicPr>
          <p:nvPr/>
        </p:nvPicPr>
        <p:blipFill>
          <a:blip r:embed="rId3"/>
          <a:stretch>
            <a:fillRect/>
          </a:stretch>
        </p:blipFill>
        <p:spPr>
          <a:xfrm>
            <a:off x="6907135" y="2914893"/>
            <a:ext cx="5476537" cy="3943107"/>
          </a:xfrm>
          <a:prstGeom prst="rect">
            <a:avLst/>
          </a:prstGeom>
        </p:spPr>
      </p:pic>
    </p:spTree>
    <p:extLst>
      <p:ext uri="{BB962C8B-B14F-4D97-AF65-F5344CB8AC3E}">
        <p14:creationId xmlns:p14="http://schemas.microsoft.com/office/powerpoint/2010/main" val="2473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108875"/>
            <a:ext cx="1526380" cy="830997"/>
          </a:xfrm>
          <a:prstGeom prst="rect">
            <a:avLst/>
          </a:prstGeom>
          <a:noFill/>
        </p:spPr>
        <p:txBody>
          <a:bodyPr wrap="none" rtlCol="0">
            <a:spAutoFit/>
          </a:bodyPr>
          <a:lstStyle/>
          <a:p>
            <a:r>
              <a:rPr lang="en-US" sz="4800" b="1" dirty="0"/>
              <a:t>Fig. 2</a:t>
            </a:r>
          </a:p>
        </p:txBody>
      </p:sp>
      <p:pic>
        <p:nvPicPr>
          <p:cNvPr id="8" name="Picture 7" descr="Diagram, shape&#10;&#10;Description automatically generated">
            <a:extLst>
              <a:ext uri="{FF2B5EF4-FFF2-40B4-BE49-F238E27FC236}">
                <a16:creationId xmlns:a16="http://schemas.microsoft.com/office/drawing/2014/main" id="{A515435A-B8BE-FB4C-B9A7-671A37812C1E}"/>
              </a:ext>
            </a:extLst>
          </p:cNvPr>
          <p:cNvPicPr>
            <a:picLocks noChangeAspect="1"/>
          </p:cNvPicPr>
          <p:nvPr/>
        </p:nvPicPr>
        <p:blipFill>
          <a:blip r:embed="rId3"/>
          <a:stretch>
            <a:fillRect/>
          </a:stretch>
        </p:blipFill>
        <p:spPr>
          <a:xfrm>
            <a:off x="3289290" y="-4271"/>
            <a:ext cx="9144000" cy="6858000"/>
          </a:xfrm>
          <a:prstGeom prst="rect">
            <a:avLst/>
          </a:prstGeom>
        </p:spPr>
      </p:pic>
      <p:sp>
        <p:nvSpPr>
          <p:cNvPr id="9" name="TextBox 8">
            <a:extLst>
              <a:ext uri="{FF2B5EF4-FFF2-40B4-BE49-F238E27FC236}">
                <a16:creationId xmlns:a16="http://schemas.microsoft.com/office/drawing/2014/main" id="{864D6CA5-BB24-014E-B0E6-62C7DA002E1D}"/>
              </a:ext>
            </a:extLst>
          </p:cNvPr>
          <p:cNvSpPr txBox="1"/>
          <p:nvPr/>
        </p:nvSpPr>
        <p:spPr>
          <a:xfrm>
            <a:off x="47552" y="722122"/>
            <a:ext cx="3490802" cy="3785652"/>
          </a:xfrm>
          <a:prstGeom prst="rect">
            <a:avLst/>
          </a:prstGeom>
          <a:noFill/>
        </p:spPr>
        <p:txBody>
          <a:bodyPr wrap="square" rtlCol="0">
            <a:spAutoFit/>
          </a:bodyPr>
          <a:lstStyle/>
          <a:p>
            <a:r>
              <a:rPr lang="en-US" sz="2400" dirty="0"/>
              <a:t>The position of the jet stream overlaps with the monarch migration and is highly variable month to month and year to year. This position, and coinciding monarch life cycle and range, may have profound importance on migration success.</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4"/>
          <a:srcRect l="32106" t="58161" r="45227" b="22426"/>
          <a:stretch/>
        </p:blipFill>
        <p:spPr>
          <a:xfrm>
            <a:off x="1792953" y="4949410"/>
            <a:ext cx="1463272" cy="1622024"/>
          </a:xfrm>
          <a:prstGeom prst="rect">
            <a:avLst/>
          </a:prstGeom>
        </p:spPr>
      </p:pic>
      <p:sp>
        <p:nvSpPr>
          <p:cNvPr id="11" name="TextBox 10">
            <a:extLst>
              <a:ext uri="{FF2B5EF4-FFF2-40B4-BE49-F238E27FC236}">
                <a16:creationId xmlns:a16="http://schemas.microsoft.com/office/drawing/2014/main" id="{05897298-BD75-994E-9074-D29024CC3D7E}"/>
              </a:ext>
            </a:extLst>
          </p:cNvPr>
          <p:cNvSpPr txBox="1"/>
          <p:nvPr/>
        </p:nvSpPr>
        <p:spPr>
          <a:xfrm>
            <a:off x="-70932" y="4606260"/>
            <a:ext cx="1964860" cy="2308324"/>
          </a:xfrm>
          <a:prstGeom prst="rect">
            <a:avLst/>
          </a:prstGeom>
          <a:noFill/>
        </p:spPr>
        <p:txBody>
          <a:bodyPr wrap="square" rtlCol="0">
            <a:spAutoFit/>
          </a:bodyPr>
          <a:lstStyle/>
          <a:p>
            <a:r>
              <a:rPr lang="en-US" dirty="0"/>
              <a:t>plot edit: grey, underneath orange (just </a:t>
            </a:r>
            <a:r>
              <a:rPr lang="en-US" dirty="0" err="1"/>
              <a:t>aug</a:t>
            </a:r>
            <a:r>
              <a:rPr lang="en-US" dirty="0"/>
              <a:t>) jet over whole domain (-125to 65)</a:t>
            </a:r>
          </a:p>
          <a:p>
            <a:r>
              <a:rPr lang="en-US" dirty="0"/>
              <a:t>2002-2019 time period- check </a:t>
            </a:r>
            <a:r>
              <a:rPr lang="en-US" dirty="0" err="1"/>
              <a:t>gbif</a:t>
            </a:r>
            <a:endParaRPr lang="en-US" dirty="0"/>
          </a:p>
        </p:txBody>
      </p:sp>
    </p:spTree>
    <p:extLst>
      <p:ext uri="{BB962C8B-B14F-4D97-AF65-F5344CB8AC3E}">
        <p14:creationId xmlns:p14="http://schemas.microsoft.com/office/powerpoint/2010/main" val="330087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B600-8C95-0149-878A-1FE9FDF4A030}"/>
              </a:ext>
            </a:extLst>
          </p:cNvPr>
          <p:cNvSpPr>
            <a:spLocks noGrp="1"/>
          </p:cNvSpPr>
          <p:nvPr>
            <p:ph type="title"/>
          </p:nvPr>
        </p:nvSpPr>
        <p:spPr/>
        <p:txBody>
          <a:bodyPr/>
          <a:lstStyle/>
          <a:p>
            <a:r>
              <a:rPr lang="en-US" dirty="0"/>
              <a:t>Looked into June Max, Min, Mean correlated (insignificant, and small variability past 5 </a:t>
            </a:r>
            <a:r>
              <a:rPr lang="en-US" dirty="0" err="1"/>
              <a:t>yrs</a:t>
            </a:r>
            <a:r>
              <a:rPr lang="en-US" dirty="0"/>
              <a:t>)</a:t>
            </a:r>
          </a:p>
        </p:txBody>
      </p:sp>
      <p:pic>
        <p:nvPicPr>
          <p:cNvPr id="5" name="Content Placeholder 4" descr="Chart, line chart&#10;&#10;Description automatically generated">
            <a:extLst>
              <a:ext uri="{FF2B5EF4-FFF2-40B4-BE49-F238E27FC236}">
                <a16:creationId xmlns:a16="http://schemas.microsoft.com/office/drawing/2014/main" id="{2E78F7AA-7C23-3B45-8559-F30E1CEC1AFF}"/>
              </a:ext>
            </a:extLst>
          </p:cNvPr>
          <p:cNvPicPr>
            <a:picLocks noGrp="1" noChangeAspect="1"/>
          </p:cNvPicPr>
          <p:nvPr>
            <p:ph idx="1"/>
          </p:nvPr>
        </p:nvPicPr>
        <p:blipFill>
          <a:blip r:embed="rId2"/>
          <a:stretch>
            <a:fillRect/>
          </a:stretch>
        </p:blipFill>
        <p:spPr>
          <a:xfrm>
            <a:off x="69850" y="1900869"/>
            <a:ext cx="8864600" cy="3454400"/>
          </a:xfrm>
        </p:spPr>
      </p:pic>
      <p:pic>
        <p:nvPicPr>
          <p:cNvPr id="7" name="Picture 6">
            <a:extLst>
              <a:ext uri="{FF2B5EF4-FFF2-40B4-BE49-F238E27FC236}">
                <a16:creationId xmlns:a16="http://schemas.microsoft.com/office/drawing/2014/main" id="{AA8B2F18-8AC8-F646-B013-760AFD30830C}"/>
              </a:ext>
            </a:extLst>
          </p:cNvPr>
          <p:cNvPicPr>
            <a:picLocks noChangeAspect="1"/>
          </p:cNvPicPr>
          <p:nvPr/>
        </p:nvPicPr>
        <p:blipFill>
          <a:blip r:embed="rId3"/>
          <a:stretch>
            <a:fillRect/>
          </a:stretch>
        </p:blipFill>
        <p:spPr>
          <a:xfrm>
            <a:off x="7635017" y="4990385"/>
            <a:ext cx="3941163" cy="1545336"/>
          </a:xfrm>
          <a:prstGeom prst="rect">
            <a:avLst/>
          </a:prstGeom>
        </p:spPr>
      </p:pic>
      <p:sp>
        <p:nvSpPr>
          <p:cNvPr id="8" name="TextBox 7">
            <a:extLst>
              <a:ext uri="{FF2B5EF4-FFF2-40B4-BE49-F238E27FC236}">
                <a16:creationId xmlns:a16="http://schemas.microsoft.com/office/drawing/2014/main" id="{AE587227-90F6-1149-A9EE-348BEF725B8E}"/>
              </a:ext>
            </a:extLst>
          </p:cNvPr>
          <p:cNvSpPr txBox="1"/>
          <p:nvPr/>
        </p:nvSpPr>
        <p:spPr>
          <a:xfrm>
            <a:off x="615820" y="6046237"/>
            <a:ext cx="3025957" cy="369332"/>
          </a:xfrm>
          <a:prstGeom prst="rect">
            <a:avLst/>
          </a:prstGeom>
          <a:noFill/>
        </p:spPr>
        <p:txBody>
          <a:bodyPr wrap="none" rtlCol="0">
            <a:spAutoFit/>
          </a:bodyPr>
          <a:lstStyle/>
          <a:p>
            <a:r>
              <a:rPr lang="en-US" dirty="0"/>
              <a:t>low variability the past 6 years</a:t>
            </a:r>
          </a:p>
        </p:txBody>
      </p:sp>
    </p:spTree>
    <p:extLst>
      <p:ext uri="{BB962C8B-B14F-4D97-AF65-F5344CB8AC3E}">
        <p14:creationId xmlns:p14="http://schemas.microsoft.com/office/powerpoint/2010/main" val="965380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D21ED0-F58B-F24A-BA3F-A2C322EEE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 y="72541"/>
            <a:ext cx="8173616" cy="64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14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7F-C186-E14A-BFD2-FC31AC14A0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3D495A-F246-9344-8FCA-76ACF0DCF7AE}"/>
              </a:ext>
            </a:extLst>
          </p:cNvPr>
          <p:cNvSpPr>
            <a:spLocks noGrp="1"/>
          </p:cNvSpPr>
          <p:nvPr>
            <p:ph idx="1"/>
          </p:nvPr>
        </p:nvSpPr>
        <p:spPr/>
        <p:txBody>
          <a:bodyPr>
            <a:normAutofit fontScale="55000" lnSpcReduction="20000"/>
          </a:bodyPr>
          <a:lstStyle/>
          <a:p>
            <a:r>
              <a:rPr lang="en-US" dirty="0"/>
              <a:t>Every year, monarch butterflies set off on a multi-generational, continental migration as they follow the wave of milkweed blooms from Mexico to Canada and back again. This annual migration matches the seasonal redistribution of solar energy and the corresponding latitudinal movement of the northern hemisphere jet stream (NHJ), responsible for regional patterns of climate at the surface. Surface climate, and especially temperature thresholds, directly correspond to insect physiology and fitness, and (sometimes combined with precipitation delivery) can also influence host and nectar plant phenology and availability along the migration path.</a:t>
            </a:r>
          </a:p>
          <a:p>
            <a:r>
              <a:rPr lang="en-US" dirty="0"/>
              <a:t>Here, we investigate how much variability in monarch migration is linked to jet stream-influenced climate at critical periods in the migration. We leverage and integrate multiple datasets, including: previously published seasonal and geographically-referenced monarch observations; monthly latitudinal positions of the NHJ resolved at 2.5 degree longitudinal windows; monthly climate fields; satellite NDVI-derived products of the start, peak, end and length of season; and the bloom time of 53 milkweed host plant and nectar plant species from the US National Phenology Network.</a:t>
            </a:r>
          </a:p>
          <a:p>
            <a:r>
              <a:rPr lang="en-US" dirty="0"/>
              <a:t>We find significant correlations between monthly NHJ anomalies and monarch estimates throughout the year that coincide with changes in climate over breeding grounds and plant phenology along the migration path. In particular, northern anomalies from the climatological mean NHJ position reflect warmer August temperatures in northeastern US breeding grounds and lead to higher overwintering acreage in Mexico that year. In late September to early October, southern NHJ anomalies over the Great Plains corresponded with more precipitation, cooler temperatures, higher NDVI (an indicator of nectar availability) and changes to the growing season- all contributing to more favorable resource availability and conditions for returning monarchs passing through in October and November. </a:t>
            </a:r>
            <a:r>
              <a:rPr lang="en-US"/>
              <a:t>By characterizing the mechanisms behind jet stream influence on monarch migration, we highlight the importance of regional climate connectivity to a long distance migrating organism in contextualizing the effectiveness of conservation efforts focused on host plant maintenance in the summer breeding grounds.</a:t>
            </a:r>
          </a:p>
        </p:txBody>
      </p:sp>
    </p:spTree>
    <p:extLst>
      <p:ext uri="{BB962C8B-B14F-4D97-AF65-F5344CB8AC3E}">
        <p14:creationId xmlns:p14="http://schemas.microsoft.com/office/powerpoint/2010/main" val="17971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
        <p:nvSpPr>
          <p:cNvPr id="2" name="TextBox 1">
            <a:extLst>
              <a:ext uri="{FF2B5EF4-FFF2-40B4-BE49-F238E27FC236}">
                <a16:creationId xmlns:a16="http://schemas.microsoft.com/office/drawing/2014/main" id="{53FE1409-9795-F44E-A7AC-C52A40E3961E}"/>
              </a:ext>
            </a:extLst>
          </p:cNvPr>
          <p:cNvSpPr txBox="1"/>
          <p:nvPr/>
        </p:nvSpPr>
        <p:spPr>
          <a:xfrm>
            <a:off x="1828800" y="84667"/>
            <a:ext cx="8302209" cy="369332"/>
          </a:xfrm>
          <a:prstGeom prst="rect">
            <a:avLst/>
          </a:prstGeom>
          <a:noFill/>
        </p:spPr>
        <p:txBody>
          <a:bodyPr wrap="none" rtlCol="0">
            <a:spAutoFit/>
          </a:bodyPr>
          <a:lstStyle/>
          <a:p>
            <a:r>
              <a:rPr lang="en-US" dirty="0"/>
              <a:t>This is over the same period 2002-2019 for all indices- winter acreage goes back further</a:t>
            </a:r>
          </a:p>
        </p:txBody>
      </p:sp>
    </p:spTree>
    <p:extLst>
      <p:ext uri="{BB962C8B-B14F-4D97-AF65-F5344CB8AC3E}">
        <p14:creationId xmlns:p14="http://schemas.microsoft.com/office/powerpoint/2010/main" val="2200960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82042" y="23887"/>
            <a:ext cx="1526380" cy="830997"/>
          </a:xfrm>
          <a:prstGeom prst="rect">
            <a:avLst/>
          </a:prstGeom>
          <a:noFill/>
        </p:spPr>
        <p:txBody>
          <a:bodyPr wrap="none" rtlCol="0">
            <a:spAutoFit/>
          </a:bodyPr>
          <a:lstStyle/>
          <a:p>
            <a:r>
              <a:rPr lang="en-US" sz="4800" b="1" dirty="0"/>
              <a:t>Fig. 3</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3"/>
          <a:srcRect l="32106" t="58161" r="45227" b="22426"/>
          <a:stretch/>
        </p:blipFill>
        <p:spPr>
          <a:xfrm>
            <a:off x="6361585" y="5201114"/>
            <a:ext cx="1463272" cy="1622024"/>
          </a:xfrm>
          <a:prstGeom prst="rect">
            <a:avLst/>
          </a:prstGeom>
        </p:spPr>
      </p:pic>
      <p:sp>
        <p:nvSpPr>
          <p:cNvPr id="2" name="TextBox 1">
            <a:extLst>
              <a:ext uri="{FF2B5EF4-FFF2-40B4-BE49-F238E27FC236}">
                <a16:creationId xmlns:a16="http://schemas.microsoft.com/office/drawing/2014/main" id="{4B1ADCE3-9832-F447-B368-570F5232E6A0}"/>
              </a:ext>
            </a:extLst>
          </p:cNvPr>
          <p:cNvSpPr txBox="1"/>
          <p:nvPr/>
        </p:nvSpPr>
        <p:spPr>
          <a:xfrm>
            <a:off x="3137832" y="2504841"/>
            <a:ext cx="7601741" cy="646331"/>
          </a:xfrm>
          <a:prstGeom prst="rect">
            <a:avLst/>
          </a:prstGeom>
          <a:noFill/>
        </p:spPr>
        <p:txBody>
          <a:bodyPr wrap="square" rtlCol="0">
            <a:spAutoFit/>
          </a:bodyPr>
          <a:lstStyle/>
          <a:p>
            <a:r>
              <a:rPr lang="en-US" dirty="0"/>
              <a:t>May		June		August		September</a:t>
            </a:r>
          </a:p>
          <a:p>
            <a:endParaRPr lang="en-US" dirty="0"/>
          </a:p>
        </p:txBody>
      </p:sp>
      <p:sp>
        <p:nvSpPr>
          <p:cNvPr id="3" name="TextBox 2">
            <a:extLst>
              <a:ext uri="{FF2B5EF4-FFF2-40B4-BE49-F238E27FC236}">
                <a16:creationId xmlns:a16="http://schemas.microsoft.com/office/drawing/2014/main" id="{83338B48-1E14-9D4B-8501-6DC46D8C3D28}"/>
              </a:ext>
            </a:extLst>
          </p:cNvPr>
          <p:cNvSpPr txBox="1"/>
          <p:nvPr/>
        </p:nvSpPr>
        <p:spPr>
          <a:xfrm>
            <a:off x="0" y="884120"/>
            <a:ext cx="1463991" cy="646331"/>
          </a:xfrm>
          <a:prstGeom prst="rect">
            <a:avLst/>
          </a:prstGeom>
          <a:noFill/>
        </p:spPr>
        <p:txBody>
          <a:bodyPr wrap="none" rtlCol="0">
            <a:spAutoFit/>
          </a:bodyPr>
          <a:lstStyle/>
          <a:p>
            <a:r>
              <a:rPr lang="en-US" dirty="0"/>
              <a:t>Sup Table 1</a:t>
            </a:r>
          </a:p>
          <a:p>
            <a:r>
              <a:rPr lang="en-US" dirty="0"/>
              <a:t>in figure form</a:t>
            </a:r>
          </a:p>
        </p:txBody>
      </p:sp>
      <p:sp>
        <p:nvSpPr>
          <p:cNvPr id="6" name="TextBox 5">
            <a:extLst>
              <a:ext uri="{FF2B5EF4-FFF2-40B4-BE49-F238E27FC236}">
                <a16:creationId xmlns:a16="http://schemas.microsoft.com/office/drawing/2014/main" id="{B76FD90A-4593-8A49-90A1-5E980CC2B9B0}"/>
              </a:ext>
            </a:extLst>
          </p:cNvPr>
          <p:cNvSpPr txBox="1"/>
          <p:nvPr/>
        </p:nvSpPr>
        <p:spPr>
          <a:xfrm>
            <a:off x="1125897" y="4505362"/>
            <a:ext cx="1755417" cy="369332"/>
          </a:xfrm>
          <a:prstGeom prst="rect">
            <a:avLst/>
          </a:prstGeom>
          <a:noFill/>
        </p:spPr>
        <p:txBody>
          <a:bodyPr wrap="none" rtlCol="0">
            <a:spAutoFit/>
          </a:bodyPr>
          <a:lstStyle/>
          <a:p>
            <a:r>
              <a:rPr lang="en-US" dirty="0"/>
              <a:t>September roost</a:t>
            </a:r>
          </a:p>
        </p:txBody>
      </p:sp>
      <p:sp>
        <p:nvSpPr>
          <p:cNvPr id="7" name="TextBox 6">
            <a:extLst>
              <a:ext uri="{FF2B5EF4-FFF2-40B4-BE49-F238E27FC236}">
                <a16:creationId xmlns:a16="http://schemas.microsoft.com/office/drawing/2014/main" id="{C6C62EE2-2952-7C42-A0F2-F0487179800A}"/>
              </a:ext>
            </a:extLst>
          </p:cNvPr>
          <p:cNvSpPr txBox="1"/>
          <p:nvPr/>
        </p:nvSpPr>
        <p:spPr>
          <a:xfrm>
            <a:off x="1411941" y="6078071"/>
            <a:ext cx="1641860" cy="369332"/>
          </a:xfrm>
          <a:prstGeom prst="rect">
            <a:avLst/>
          </a:prstGeom>
          <a:noFill/>
        </p:spPr>
        <p:txBody>
          <a:bodyPr wrap="none" rtlCol="0">
            <a:spAutoFit/>
          </a:bodyPr>
          <a:lstStyle/>
          <a:p>
            <a:r>
              <a:rPr lang="en-US" dirty="0"/>
              <a:t>Winter Acreage</a:t>
            </a:r>
          </a:p>
        </p:txBody>
      </p:sp>
      <p:pic>
        <p:nvPicPr>
          <p:cNvPr id="11" name="Picture 10">
            <a:extLst>
              <a:ext uri="{FF2B5EF4-FFF2-40B4-BE49-F238E27FC236}">
                <a16:creationId xmlns:a16="http://schemas.microsoft.com/office/drawing/2014/main" id="{92ED702E-6A10-814D-B300-1761DE98DB31}"/>
              </a:ext>
            </a:extLst>
          </p:cNvPr>
          <p:cNvPicPr/>
          <p:nvPr/>
        </p:nvPicPr>
        <p:blipFill rotWithShape="1">
          <a:blip r:embed="rId3"/>
          <a:srcRect l="32087" t="36229" r="45776" b="43187"/>
          <a:stretch/>
        </p:blipFill>
        <p:spPr>
          <a:xfrm>
            <a:off x="3446973" y="5267059"/>
            <a:ext cx="1347879" cy="1622024"/>
          </a:xfrm>
          <a:prstGeom prst="rect">
            <a:avLst/>
          </a:prstGeom>
        </p:spPr>
      </p:pic>
      <p:pic>
        <p:nvPicPr>
          <p:cNvPr id="13" name="Picture 12">
            <a:extLst>
              <a:ext uri="{FF2B5EF4-FFF2-40B4-BE49-F238E27FC236}">
                <a16:creationId xmlns:a16="http://schemas.microsoft.com/office/drawing/2014/main" id="{F056FCE0-6668-964C-9843-F0E4796C7C79}"/>
              </a:ext>
            </a:extLst>
          </p:cNvPr>
          <p:cNvPicPr/>
          <p:nvPr/>
        </p:nvPicPr>
        <p:blipFill rotWithShape="1">
          <a:blip r:embed="rId3"/>
          <a:srcRect l="55604" t="35822" r="18855" b="43187"/>
          <a:stretch/>
        </p:blipFill>
        <p:spPr>
          <a:xfrm>
            <a:off x="4921681" y="5201114"/>
            <a:ext cx="1524978" cy="1622024"/>
          </a:xfrm>
          <a:prstGeom prst="rect">
            <a:avLst/>
          </a:prstGeom>
        </p:spPr>
      </p:pic>
      <p:pic>
        <p:nvPicPr>
          <p:cNvPr id="14" name="Picture 13">
            <a:extLst>
              <a:ext uri="{FF2B5EF4-FFF2-40B4-BE49-F238E27FC236}">
                <a16:creationId xmlns:a16="http://schemas.microsoft.com/office/drawing/2014/main" id="{4028D2CB-3D12-E748-8BB2-16C8F54C5336}"/>
              </a:ext>
            </a:extLst>
          </p:cNvPr>
          <p:cNvPicPr/>
          <p:nvPr/>
        </p:nvPicPr>
        <p:blipFill rotWithShape="1">
          <a:blip r:embed="rId3"/>
          <a:srcRect l="55245" t="57921" r="22618" b="21495"/>
          <a:stretch/>
        </p:blipFill>
        <p:spPr>
          <a:xfrm>
            <a:off x="7824857" y="5201114"/>
            <a:ext cx="1386032" cy="1622024"/>
          </a:xfrm>
          <a:prstGeom prst="rect">
            <a:avLst/>
          </a:prstGeom>
        </p:spPr>
      </p:pic>
      <p:sp>
        <p:nvSpPr>
          <p:cNvPr id="15" name="Title 1">
            <a:extLst>
              <a:ext uri="{FF2B5EF4-FFF2-40B4-BE49-F238E27FC236}">
                <a16:creationId xmlns:a16="http://schemas.microsoft.com/office/drawing/2014/main" id="{37FDB6E6-059E-9B4A-AAE2-DD2430302C6D}"/>
              </a:ext>
            </a:extLst>
          </p:cNvPr>
          <p:cNvSpPr txBox="1">
            <a:spLocks/>
          </p:cNvSpPr>
          <p:nvPr/>
        </p:nvSpPr>
        <p:spPr>
          <a:xfrm>
            <a:off x="2003605" y="262551"/>
            <a:ext cx="10106351" cy="243992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latitudinal variability of the jet stream in summer and fall influences the fall monarch migration. A) Initial fall migration index corresponds positively to May June August and negatively with September. B) Final return overwintering success corresponds positively to June August and negatively with September. A) and B) share windows of overlap.</a:t>
            </a:r>
          </a:p>
        </p:txBody>
      </p:sp>
      <p:sp>
        <p:nvSpPr>
          <p:cNvPr id="9" name="TextBox 8">
            <a:extLst>
              <a:ext uri="{FF2B5EF4-FFF2-40B4-BE49-F238E27FC236}">
                <a16:creationId xmlns:a16="http://schemas.microsoft.com/office/drawing/2014/main" id="{8A0FDAD2-A913-AB4B-89EE-C513EE8FFA90}"/>
              </a:ext>
            </a:extLst>
          </p:cNvPr>
          <p:cNvSpPr txBox="1"/>
          <p:nvPr/>
        </p:nvSpPr>
        <p:spPr>
          <a:xfrm>
            <a:off x="736532" y="4259950"/>
            <a:ext cx="388248"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A9314296-574C-7245-ABD1-F1FC2142985F}"/>
              </a:ext>
            </a:extLst>
          </p:cNvPr>
          <p:cNvSpPr txBox="1"/>
          <p:nvPr/>
        </p:nvSpPr>
        <p:spPr>
          <a:xfrm>
            <a:off x="727984" y="6078071"/>
            <a:ext cx="380232" cy="369332"/>
          </a:xfrm>
          <a:prstGeom prst="rect">
            <a:avLst/>
          </a:prstGeom>
          <a:noFill/>
        </p:spPr>
        <p:txBody>
          <a:bodyPr wrap="none" rtlCol="0">
            <a:spAutoFit/>
          </a:bodyPr>
          <a:lstStyle/>
          <a:p>
            <a:r>
              <a:rPr lang="en-US" dirty="0"/>
              <a:t>B)</a:t>
            </a:r>
          </a:p>
        </p:txBody>
      </p:sp>
      <p:sp>
        <p:nvSpPr>
          <p:cNvPr id="20" name="TextBox 19">
            <a:extLst>
              <a:ext uri="{FF2B5EF4-FFF2-40B4-BE49-F238E27FC236}">
                <a16:creationId xmlns:a16="http://schemas.microsoft.com/office/drawing/2014/main" id="{CC7CC8B0-25E5-1A4A-A58C-984963D7B3B3}"/>
              </a:ext>
            </a:extLst>
          </p:cNvPr>
          <p:cNvSpPr txBox="1"/>
          <p:nvPr/>
        </p:nvSpPr>
        <p:spPr>
          <a:xfrm>
            <a:off x="1153704" y="2966506"/>
            <a:ext cx="919804" cy="369332"/>
          </a:xfrm>
          <a:prstGeom prst="rect">
            <a:avLst/>
          </a:prstGeom>
          <a:noFill/>
        </p:spPr>
        <p:txBody>
          <a:bodyPr wrap="none" rtlCol="0">
            <a:spAutoFit/>
          </a:bodyPr>
          <a:lstStyle/>
          <a:p>
            <a:r>
              <a:rPr lang="en-US" dirty="0"/>
              <a:t>Overlap</a:t>
            </a:r>
          </a:p>
        </p:txBody>
      </p:sp>
      <p:sp>
        <p:nvSpPr>
          <p:cNvPr id="21" name="TextBox 20">
            <a:extLst>
              <a:ext uri="{FF2B5EF4-FFF2-40B4-BE49-F238E27FC236}">
                <a16:creationId xmlns:a16="http://schemas.microsoft.com/office/drawing/2014/main" id="{A6DA60F0-1AAE-9B4F-A92F-9588387A85D3}"/>
              </a:ext>
            </a:extLst>
          </p:cNvPr>
          <p:cNvSpPr txBox="1"/>
          <p:nvPr/>
        </p:nvSpPr>
        <p:spPr>
          <a:xfrm>
            <a:off x="1191160" y="3457407"/>
            <a:ext cx="834524" cy="369332"/>
          </a:xfrm>
          <a:prstGeom prst="rect">
            <a:avLst/>
          </a:prstGeom>
          <a:noFill/>
        </p:spPr>
        <p:txBody>
          <a:bodyPr wrap="none" rtlCol="0">
            <a:spAutoFit/>
          </a:bodyPr>
          <a:lstStyle/>
          <a:p>
            <a:r>
              <a:rPr lang="en-US" dirty="0"/>
              <a:t>August</a:t>
            </a:r>
          </a:p>
        </p:txBody>
      </p:sp>
    </p:spTree>
    <p:extLst>
      <p:ext uri="{BB962C8B-B14F-4D97-AF65-F5344CB8AC3E}">
        <p14:creationId xmlns:p14="http://schemas.microsoft.com/office/powerpoint/2010/main" val="302993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66369"/>
            <a:ext cx="1526380" cy="830997"/>
          </a:xfrm>
          <a:prstGeom prst="rect">
            <a:avLst/>
          </a:prstGeom>
          <a:noFill/>
        </p:spPr>
        <p:txBody>
          <a:bodyPr wrap="none" rtlCol="0">
            <a:spAutoFit/>
          </a:bodyPr>
          <a:lstStyle/>
          <a:p>
            <a:r>
              <a:rPr lang="en-US" sz="4800" b="1" dirty="0"/>
              <a:t>Fig. 4</a:t>
            </a:r>
          </a:p>
        </p:txBody>
      </p:sp>
      <p:sp>
        <p:nvSpPr>
          <p:cNvPr id="12" name="Title 1">
            <a:extLst>
              <a:ext uri="{FF2B5EF4-FFF2-40B4-BE49-F238E27FC236}">
                <a16:creationId xmlns:a16="http://schemas.microsoft.com/office/drawing/2014/main" id="{F9C632D3-7852-FB40-AFA0-27FD6B580ED9}"/>
              </a:ext>
            </a:extLst>
          </p:cNvPr>
          <p:cNvSpPr>
            <a:spLocks noGrp="1"/>
          </p:cNvSpPr>
          <p:nvPr>
            <p:ph type="title"/>
          </p:nvPr>
        </p:nvSpPr>
        <p:spPr>
          <a:xfrm>
            <a:off x="1872500" y="66368"/>
            <a:ext cx="10335402" cy="2187987"/>
          </a:xfrm>
        </p:spPr>
        <p:txBody>
          <a:bodyPr>
            <a:noAutofit/>
          </a:bodyPr>
          <a:lstStyle/>
          <a:p>
            <a:r>
              <a:rPr lang="en-US" sz="3600" dirty="0"/>
              <a:t>The jet stream position influences climate, especially minimum temperatures, at key migration times and places. (A northern jet stream can warm minimum temperatures which benefits monarch migration return)</a:t>
            </a:r>
          </a:p>
        </p:txBody>
      </p:sp>
      <p:pic>
        <p:nvPicPr>
          <p:cNvPr id="16" name="Picture 15">
            <a:extLst>
              <a:ext uri="{FF2B5EF4-FFF2-40B4-BE49-F238E27FC236}">
                <a16:creationId xmlns:a16="http://schemas.microsoft.com/office/drawing/2014/main" id="{477462B6-30B3-1D48-835A-BF64FEF6656E}"/>
              </a:ext>
            </a:extLst>
          </p:cNvPr>
          <p:cNvPicPr/>
          <p:nvPr/>
        </p:nvPicPr>
        <p:blipFill rotWithShape="1">
          <a:blip r:embed="rId3"/>
          <a:srcRect l="57010" b="53887"/>
          <a:stretch/>
        </p:blipFill>
        <p:spPr>
          <a:xfrm>
            <a:off x="3014528" y="3339412"/>
            <a:ext cx="3639530" cy="3016746"/>
          </a:xfrm>
          <a:prstGeom prst="rect">
            <a:avLst/>
          </a:prstGeom>
        </p:spPr>
      </p:pic>
      <p:sp>
        <p:nvSpPr>
          <p:cNvPr id="17" name="TextBox 16">
            <a:extLst>
              <a:ext uri="{FF2B5EF4-FFF2-40B4-BE49-F238E27FC236}">
                <a16:creationId xmlns:a16="http://schemas.microsoft.com/office/drawing/2014/main" id="{4E59C884-8F19-3B46-B88E-3F2FC57F8677}"/>
              </a:ext>
            </a:extLst>
          </p:cNvPr>
          <p:cNvSpPr txBox="1"/>
          <p:nvPr/>
        </p:nvSpPr>
        <p:spPr>
          <a:xfrm>
            <a:off x="9403777" y="2315326"/>
            <a:ext cx="2469608" cy="1477328"/>
          </a:xfrm>
          <a:prstGeom prst="rect">
            <a:avLst/>
          </a:prstGeom>
          <a:noFill/>
        </p:spPr>
        <p:txBody>
          <a:bodyPr wrap="square" rtlCol="0">
            <a:spAutoFit/>
          </a:bodyPr>
          <a:lstStyle/>
          <a:p>
            <a:r>
              <a:rPr lang="en-US" dirty="0"/>
              <a:t>August Jet stream position positively correlated with winter acreage and august roost index</a:t>
            </a:r>
          </a:p>
        </p:txBody>
      </p:sp>
      <p:sp>
        <p:nvSpPr>
          <p:cNvPr id="18" name="TextBox 17">
            <a:extLst>
              <a:ext uri="{FF2B5EF4-FFF2-40B4-BE49-F238E27FC236}">
                <a16:creationId xmlns:a16="http://schemas.microsoft.com/office/drawing/2014/main" id="{112C544E-DF3F-FB44-8A4C-96E79CAB4E2B}"/>
              </a:ext>
            </a:extLst>
          </p:cNvPr>
          <p:cNvSpPr txBox="1"/>
          <p:nvPr/>
        </p:nvSpPr>
        <p:spPr>
          <a:xfrm>
            <a:off x="3607753" y="2417330"/>
            <a:ext cx="2200759" cy="1200329"/>
          </a:xfrm>
          <a:prstGeom prst="rect">
            <a:avLst/>
          </a:prstGeom>
          <a:noFill/>
        </p:spPr>
        <p:txBody>
          <a:bodyPr wrap="square" rtlCol="0">
            <a:spAutoFit/>
          </a:bodyPr>
          <a:lstStyle/>
          <a:p>
            <a:r>
              <a:rPr lang="en-US" dirty="0"/>
              <a:t>Winter acreage correlated with average August temperature</a:t>
            </a:r>
          </a:p>
        </p:txBody>
      </p:sp>
      <p:sp>
        <p:nvSpPr>
          <p:cNvPr id="19" name="TextBox 18">
            <a:extLst>
              <a:ext uri="{FF2B5EF4-FFF2-40B4-BE49-F238E27FC236}">
                <a16:creationId xmlns:a16="http://schemas.microsoft.com/office/drawing/2014/main" id="{5DDC8CA1-2272-4A47-88BA-F67B8A743F33}"/>
              </a:ext>
            </a:extLst>
          </p:cNvPr>
          <p:cNvSpPr txBox="1"/>
          <p:nvPr/>
        </p:nvSpPr>
        <p:spPr>
          <a:xfrm>
            <a:off x="6934169" y="2350019"/>
            <a:ext cx="2200759" cy="1200329"/>
          </a:xfrm>
          <a:prstGeom prst="rect">
            <a:avLst/>
          </a:prstGeom>
          <a:noFill/>
        </p:spPr>
        <p:txBody>
          <a:bodyPr wrap="square" rtlCol="0">
            <a:spAutoFit/>
          </a:bodyPr>
          <a:lstStyle/>
          <a:p>
            <a:r>
              <a:rPr lang="en-US" dirty="0"/>
              <a:t>August Jet stream correlated with average August temperature</a:t>
            </a:r>
          </a:p>
        </p:txBody>
      </p:sp>
      <p:pic>
        <p:nvPicPr>
          <p:cNvPr id="20" name="Picture 19">
            <a:extLst>
              <a:ext uri="{FF2B5EF4-FFF2-40B4-BE49-F238E27FC236}">
                <a16:creationId xmlns:a16="http://schemas.microsoft.com/office/drawing/2014/main" id="{6EDA5C2C-3F85-7546-80BF-D3A057B6B0D9}"/>
              </a:ext>
            </a:extLst>
          </p:cNvPr>
          <p:cNvPicPr/>
          <p:nvPr/>
        </p:nvPicPr>
        <p:blipFill rotWithShape="1">
          <a:blip r:embed="rId3"/>
          <a:srcRect l="-697" t="5297" r="73195" b="53126"/>
          <a:stretch/>
        </p:blipFill>
        <p:spPr>
          <a:xfrm>
            <a:off x="9180934" y="3724074"/>
            <a:ext cx="2278251" cy="2662998"/>
          </a:xfrm>
          <a:prstGeom prst="rect">
            <a:avLst/>
          </a:prstGeom>
        </p:spPr>
      </p:pic>
      <p:pic>
        <p:nvPicPr>
          <p:cNvPr id="21" name="Picture 20">
            <a:extLst>
              <a:ext uri="{FF2B5EF4-FFF2-40B4-BE49-F238E27FC236}">
                <a16:creationId xmlns:a16="http://schemas.microsoft.com/office/drawing/2014/main" id="{3B4F8DB6-05DC-C243-93E2-8C7803122913}"/>
              </a:ext>
            </a:extLst>
          </p:cNvPr>
          <p:cNvPicPr/>
          <p:nvPr/>
        </p:nvPicPr>
        <p:blipFill rotWithShape="1">
          <a:blip r:embed="rId3"/>
          <a:srcRect l="27386" r="43455" b="53887"/>
          <a:stretch/>
        </p:blipFill>
        <p:spPr>
          <a:xfrm>
            <a:off x="6702675" y="3525075"/>
            <a:ext cx="2469608" cy="3018014"/>
          </a:xfrm>
          <a:prstGeom prst="rect">
            <a:avLst/>
          </a:prstGeom>
        </p:spPr>
      </p:pic>
      <p:sp>
        <p:nvSpPr>
          <p:cNvPr id="22" name="TextBox 21">
            <a:extLst>
              <a:ext uri="{FF2B5EF4-FFF2-40B4-BE49-F238E27FC236}">
                <a16:creationId xmlns:a16="http://schemas.microsoft.com/office/drawing/2014/main" id="{B949D7EB-3DBF-C94D-938D-69C05E8FE07B}"/>
              </a:ext>
            </a:extLst>
          </p:cNvPr>
          <p:cNvSpPr txBox="1"/>
          <p:nvPr/>
        </p:nvSpPr>
        <p:spPr>
          <a:xfrm>
            <a:off x="139739" y="2523745"/>
            <a:ext cx="2200759" cy="1200329"/>
          </a:xfrm>
          <a:prstGeom prst="rect">
            <a:avLst/>
          </a:prstGeom>
          <a:noFill/>
        </p:spPr>
        <p:txBody>
          <a:bodyPr wrap="square" rtlCol="0">
            <a:spAutoFit/>
          </a:bodyPr>
          <a:lstStyle/>
          <a:p>
            <a:r>
              <a:rPr lang="en-US" dirty="0"/>
              <a:t>August roost index</a:t>
            </a:r>
          </a:p>
          <a:p>
            <a:r>
              <a:rPr lang="en-US" dirty="0"/>
              <a:t>correlated with average August temperature</a:t>
            </a:r>
          </a:p>
        </p:txBody>
      </p:sp>
      <p:pic>
        <p:nvPicPr>
          <p:cNvPr id="23" name="Picture 22" descr="Diagram, map&#10;&#10;Description automatically generated">
            <a:extLst>
              <a:ext uri="{FF2B5EF4-FFF2-40B4-BE49-F238E27FC236}">
                <a16:creationId xmlns:a16="http://schemas.microsoft.com/office/drawing/2014/main" id="{7F401AD6-8F85-3D46-B4D8-6A45D5F5FCB7}"/>
              </a:ext>
            </a:extLst>
          </p:cNvPr>
          <p:cNvPicPr>
            <a:picLocks noChangeAspect="1"/>
          </p:cNvPicPr>
          <p:nvPr/>
        </p:nvPicPr>
        <p:blipFill rotWithShape="1">
          <a:blip r:embed="rId4"/>
          <a:srcRect t="10523" r="12111" b="6064"/>
          <a:stretch/>
        </p:blipFill>
        <p:spPr>
          <a:xfrm>
            <a:off x="177696" y="3777001"/>
            <a:ext cx="2789862" cy="2183633"/>
          </a:xfrm>
          <a:prstGeom prst="rect">
            <a:avLst/>
          </a:prstGeom>
        </p:spPr>
      </p:pic>
      <p:sp>
        <p:nvSpPr>
          <p:cNvPr id="24" name="TextBox 23">
            <a:extLst>
              <a:ext uri="{FF2B5EF4-FFF2-40B4-BE49-F238E27FC236}">
                <a16:creationId xmlns:a16="http://schemas.microsoft.com/office/drawing/2014/main" id="{85AC042D-9052-9F4F-AA1F-5DD760BB8DBE}"/>
              </a:ext>
            </a:extLst>
          </p:cNvPr>
          <p:cNvSpPr txBox="1"/>
          <p:nvPr/>
        </p:nvSpPr>
        <p:spPr>
          <a:xfrm>
            <a:off x="4084919" y="6488668"/>
            <a:ext cx="2338461" cy="369332"/>
          </a:xfrm>
          <a:prstGeom prst="rect">
            <a:avLst/>
          </a:prstGeom>
          <a:noFill/>
        </p:spPr>
        <p:txBody>
          <a:bodyPr wrap="none" rtlCol="0">
            <a:spAutoFit/>
          </a:bodyPr>
          <a:lstStyle/>
          <a:p>
            <a:r>
              <a:rPr lang="en-US" dirty="0"/>
              <a:t>spatial extent to match</a:t>
            </a:r>
          </a:p>
        </p:txBody>
      </p:sp>
      <p:sp>
        <p:nvSpPr>
          <p:cNvPr id="3" name="TextBox 2">
            <a:extLst>
              <a:ext uri="{FF2B5EF4-FFF2-40B4-BE49-F238E27FC236}">
                <a16:creationId xmlns:a16="http://schemas.microsoft.com/office/drawing/2014/main" id="{697A16CD-1655-D044-9EFD-AA20088B5B22}"/>
              </a:ext>
            </a:extLst>
          </p:cNvPr>
          <p:cNvSpPr txBox="1"/>
          <p:nvPr/>
        </p:nvSpPr>
        <p:spPr>
          <a:xfrm>
            <a:off x="1789802" y="6021604"/>
            <a:ext cx="1775422" cy="369332"/>
          </a:xfrm>
          <a:prstGeom prst="rect">
            <a:avLst/>
          </a:prstGeom>
          <a:noFill/>
        </p:spPr>
        <p:txBody>
          <a:bodyPr wrap="none" rtlCol="0">
            <a:spAutoFit/>
          </a:bodyPr>
          <a:lstStyle/>
          <a:p>
            <a:r>
              <a:rPr lang="en-US" dirty="0"/>
              <a:t>ADD SEPTEMBER</a:t>
            </a:r>
          </a:p>
        </p:txBody>
      </p:sp>
      <p:sp>
        <p:nvSpPr>
          <p:cNvPr id="2" name="TextBox 1">
            <a:extLst>
              <a:ext uri="{FF2B5EF4-FFF2-40B4-BE49-F238E27FC236}">
                <a16:creationId xmlns:a16="http://schemas.microsoft.com/office/drawing/2014/main" id="{9F07FC23-B977-3840-8775-79B52F284CB6}"/>
              </a:ext>
            </a:extLst>
          </p:cNvPr>
          <p:cNvSpPr txBox="1"/>
          <p:nvPr/>
        </p:nvSpPr>
        <p:spPr>
          <a:xfrm>
            <a:off x="0" y="2127906"/>
            <a:ext cx="1872500" cy="369332"/>
          </a:xfrm>
          <a:prstGeom prst="rect">
            <a:avLst/>
          </a:prstGeom>
          <a:noFill/>
        </p:spPr>
        <p:txBody>
          <a:bodyPr wrap="none" rtlCol="0">
            <a:spAutoFit/>
          </a:bodyPr>
          <a:lstStyle/>
          <a:p>
            <a:r>
              <a:rPr lang="en-US" dirty="0"/>
              <a:t>CHANGE TO TMIN</a:t>
            </a:r>
          </a:p>
        </p:txBody>
      </p:sp>
      <p:sp>
        <p:nvSpPr>
          <p:cNvPr id="5" name="TextBox 4">
            <a:extLst>
              <a:ext uri="{FF2B5EF4-FFF2-40B4-BE49-F238E27FC236}">
                <a16:creationId xmlns:a16="http://schemas.microsoft.com/office/drawing/2014/main" id="{18067FA9-764D-5B43-9570-FA936739C3D1}"/>
              </a:ext>
            </a:extLst>
          </p:cNvPr>
          <p:cNvSpPr txBox="1"/>
          <p:nvPr/>
        </p:nvSpPr>
        <p:spPr>
          <a:xfrm>
            <a:off x="71438" y="6615113"/>
            <a:ext cx="3271837" cy="646331"/>
          </a:xfrm>
          <a:prstGeom prst="rect">
            <a:avLst/>
          </a:prstGeom>
          <a:noFill/>
        </p:spPr>
        <p:txBody>
          <a:bodyPr wrap="square" rtlCol="0">
            <a:spAutoFit/>
          </a:bodyPr>
          <a:lstStyle/>
          <a:p>
            <a:r>
              <a:rPr lang="en-US" dirty="0"/>
              <a:t>Parse out food availability/ habitat/development in text</a:t>
            </a:r>
          </a:p>
        </p:txBody>
      </p:sp>
    </p:spTree>
    <p:extLst>
      <p:ext uri="{BB962C8B-B14F-4D97-AF65-F5344CB8AC3E}">
        <p14:creationId xmlns:p14="http://schemas.microsoft.com/office/powerpoint/2010/main" val="3560807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23567</TotalTime>
  <Words>2924</Words>
  <Application>Microsoft Macintosh PowerPoint</Application>
  <PresentationFormat>Widescreen</PresentationFormat>
  <Paragraphs>336</Paragraphs>
  <Slides>62</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Gill Sans MT</vt:lpstr>
      <vt:lpstr>Office Theme</vt:lpstr>
      <vt:lpstr>PowerPoint Presentation</vt:lpstr>
      <vt:lpstr>PowerPoint Presentation</vt:lpstr>
      <vt:lpstr>PowerPoint Presentation</vt:lpstr>
      <vt:lpstr>Big remaining questions: </vt:lpstr>
      <vt:lpstr>There is high interannual variability in monarch observations throughout the eastern fall migration. Roosting indices and overwintering acreage. A) Map of where monarchs are in August and September and Winter (December). All monarchs and Roosting monarchs B) Time series of   August Roost Index and September Roost Index are correlated (r = 0.89); August Roost Index and Winter Acreage Index are correlated (r = 0.49) and September Roost Index and Winter Acreage Index are correlated (r = 0.54)  </vt:lpstr>
      <vt:lpstr>PowerPoint Presentation</vt:lpstr>
      <vt:lpstr>PowerPoint Presentation</vt:lpstr>
      <vt:lpstr>PowerPoint Presentation</vt:lpstr>
      <vt:lpstr>The jet stream position influences climate, especially minimum temperatures, at key migration times and places. (A northern jet stream can warm minimum temperatures which benefits monarch migration return)</vt:lpstr>
      <vt:lpstr>PowerPoint Presentation</vt:lpstr>
      <vt:lpstr>PowerPoint Presentation</vt:lpstr>
      <vt:lpstr>PowerPoint Presentation</vt:lpstr>
      <vt:lpstr>PowerPoint Presentation</vt:lpstr>
      <vt:lpstr>PowerPoint Presentation</vt:lpstr>
      <vt:lpstr>Fall migration corridor nectar availability (2016-2019)</vt:lpstr>
      <vt:lpstr>Supplemental:</vt:lpstr>
      <vt:lpstr>PowerPoint Presentation</vt:lpstr>
      <vt:lpstr>More time series- in an effort to highlight the hemispheric potential of this jet stream migration framework?</vt:lpstr>
      <vt:lpstr>motivation for correlating Western Monarch Fall Roost and Overwintering time series</vt:lpstr>
      <vt:lpstr>PowerPoint Presentation</vt:lpstr>
      <vt:lpstr>Motivation: Warm August temperatures correspond to northern jet in eastern NA;  in British isles northern NAJ corresponds with warmer August temperatures and drought (Trouet et al. 2018 NCC)  more richness? and more abundance? (multiple species?)</vt:lpstr>
      <vt:lpstr>Reference points</vt:lpstr>
      <vt:lpstr>supp supporting text</vt:lpstr>
      <vt:lpstr>We can examine this further using august roosting observations, which are correlated with the following overwintering acreage</vt:lpstr>
      <vt:lpstr>Table of correlations between overwintering acreage and monthly jet stream position and august roosting and august jet stream position</vt:lpstr>
      <vt:lpstr>Monarch time series’ correlations with average, minimum and maximum temperature and precipitation. Overwintering acreage correlated with climate of the previous January through December while Fall Roosting correlated with the previous January through August </vt:lpstr>
      <vt:lpstr>Winter Monarch acreage correlated w monthly climate variables</vt:lpstr>
      <vt:lpstr>Orphan slides</vt:lpstr>
      <vt:lpstr>Breeding grounds: Fall Roost August sightings have interannual variability and years of higher sightings correspond with larger overwintering acreage</vt:lpstr>
      <vt:lpstr>Breeding grounds: Fall Roost August sightings correlated with the following overwintering acreage, August Jet stream, August Average, Minimum, and Maximum temperatures </vt:lpstr>
      <vt:lpstr>Seasonal Monarch Migration and Jet Stream</vt:lpstr>
      <vt:lpstr>Trend towards later end of season in this region</vt:lpstr>
      <vt:lpstr>Later end of season precedes higher monarch return and a Southern September Jet stream corresponds with later end of season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3) Monarch time series relationships</vt:lpstr>
      <vt:lpstr>Anurag’s fall data details</vt:lpstr>
      <vt:lpstr>To support hypothesis that the jet stream influences climate in August and therefore influences the overwintering acreage, we find August observations of monarchs and see whether the jet stream correlates with those observations  </vt:lpstr>
      <vt:lpstr>Journey North- observations throughout the year, focused on August for now</vt:lpstr>
      <vt:lpstr>Data sources and summaries</vt:lpstr>
      <vt:lpstr>PowerPoint Presentation</vt:lpstr>
      <vt:lpstr>August Jet correlated with August JN PEAK and ROOST</vt:lpstr>
      <vt:lpstr>JN Peak8 and Roost8 correlations with climate </vt:lpstr>
      <vt:lpstr>Next Steps</vt:lpstr>
      <vt:lpstr>Detrended, Longitude/Latitude Bounds modified</vt:lpstr>
      <vt:lpstr>DETRENDED: August Peak, Roost, and PeakRoost Average correlations with climate </vt:lpstr>
      <vt:lpstr>Other months to check out bc overwintering monarch acreage correlate w climate e.g March constrained obs by those occurring in March in South/ Texas</vt:lpstr>
      <vt:lpstr>PowerPoint Presentation</vt:lpstr>
      <vt:lpstr>PowerPoint Presentation</vt:lpstr>
      <vt:lpstr>Looked into June Max, Min, Mean correlated (insignificant, and small variability past 5 yrs)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Hudson, Amy Rebecca - (amyrhudson)</dc:creator>
  <cp:lastModifiedBy>Hudson, Amy Rebecca - (amyrhudson)</cp:lastModifiedBy>
  <cp:revision>94</cp:revision>
  <dcterms:created xsi:type="dcterms:W3CDTF">2021-03-24T03:51:28Z</dcterms:created>
  <dcterms:modified xsi:type="dcterms:W3CDTF">2022-06-03T13:06:09Z</dcterms:modified>
</cp:coreProperties>
</file>